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59" r:id="rId5"/>
    <p:sldId id="260" r:id="rId6"/>
    <p:sldId id="261" r:id="rId7"/>
    <p:sldId id="262" r:id="rId8"/>
    <p:sldId id="263" r:id="rId9"/>
    <p:sldId id="264" r:id="rId10"/>
    <p:sldId id="265" r:id="rId11"/>
    <p:sldId id="267" r:id="rId12"/>
    <p:sldId id="266" r:id="rId13"/>
    <p:sldId id="268" r:id="rId14"/>
    <p:sldId id="269" r:id="rId15"/>
    <p:sldId id="270" r:id="rId16"/>
    <p:sldId id="271" r:id="rId17"/>
    <p:sldId id="272" r:id="rId18"/>
    <p:sldId id="273" r:id="rId19"/>
    <p:sldId id="274" r:id="rId20"/>
    <p:sldId id="275" r:id="rId21"/>
    <p:sldId id="276" r:id="rId22"/>
    <p:sldId id="279" r:id="rId23"/>
    <p:sldId id="278" r:id="rId24"/>
    <p:sldId id="280" r:id="rId25"/>
    <p:sldId id="277" r:id="rId26"/>
    <p:sldId id="281" r:id="rId27"/>
    <p:sldId id="282" r:id="rId28"/>
    <p:sldId id="283" r:id="rId29"/>
    <p:sldId id="285" r:id="rId3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5050"/>
    <a:srgbClr val="E0DB13"/>
    <a:srgbClr val="E009E5"/>
    <a:srgbClr val="0000FF"/>
    <a:srgbClr val="00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5" d="100"/>
          <a:sy n="85" d="100"/>
        </p:scale>
        <p:origin x="-72" y="-34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01BE4D4-8863-441D-8D39-9E69C5F97BE5}" type="datetimeFigureOut">
              <a:rPr lang="en-US" smtClean="0"/>
              <a:t>19/6/2020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94545E-5406-479F-987E-38639A2E66BC}" type="slidenum">
              <a:rPr lang="en-US" smtClean="0"/>
              <a:t>‹#›</a:t>
            </a:fld>
            <a:endParaRPr lang="en-US"/>
          </a:p>
        </p:txBody>
      </p:sp>
    </p:spTree>
    <p:extLst>
      <p:ext uri="{BB962C8B-B14F-4D97-AF65-F5344CB8AC3E}">
        <p14:creationId xmlns:p14="http://schemas.microsoft.com/office/powerpoint/2010/main" val="37960952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01BE4D4-8863-441D-8D39-9E69C5F97BE5}" type="datetimeFigureOut">
              <a:rPr lang="en-US" smtClean="0"/>
              <a:t>19/6/2020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94545E-5406-479F-987E-38639A2E66BC}" type="slidenum">
              <a:rPr lang="en-US" smtClean="0"/>
              <a:t>‹#›</a:t>
            </a:fld>
            <a:endParaRPr lang="en-US"/>
          </a:p>
        </p:txBody>
      </p:sp>
    </p:spTree>
    <p:extLst>
      <p:ext uri="{BB962C8B-B14F-4D97-AF65-F5344CB8AC3E}">
        <p14:creationId xmlns:p14="http://schemas.microsoft.com/office/powerpoint/2010/main" val="21915444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01BE4D4-8863-441D-8D39-9E69C5F97BE5}" type="datetimeFigureOut">
              <a:rPr lang="en-US" smtClean="0"/>
              <a:t>19/6/2020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94545E-5406-479F-987E-38639A2E66BC}" type="slidenum">
              <a:rPr lang="en-US" smtClean="0"/>
              <a:t>‹#›</a:t>
            </a:fld>
            <a:endParaRPr lang="en-US"/>
          </a:p>
        </p:txBody>
      </p:sp>
    </p:spTree>
    <p:extLst>
      <p:ext uri="{BB962C8B-B14F-4D97-AF65-F5344CB8AC3E}">
        <p14:creationId xmlns:p14="http://schemas.microsoft.com/office/powerpoint/2010/main" val="12239929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01BE4D4-8863-441D-8D39-9E69C5F97BE5}" type="datetimeFigureOut">
              <a:rPr lang="en-US" smtClean="0"/>
              <a:t>19/6/2020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D94545E-5406-479F-987E-38639A2E66BC}" type="slidenum">
              <a:rPr lang="en-US" smtClean="0"/>
              <a:t>‹#›</a:t>
            </a:fld>
            <a:endParaRPr lang="en-US"/>
          </a:p>
        </p:txBody>
      </p:sp>
    </p:spTree>
    <p:extLst>
      <p:ext uri="{BB962C8B-B14F-4D97-AF65-F5344CB8AC3E}">
        <p14:creationId xmlns:p14="http://schemas.microsoft.com/office/powerpoint/2010/main" val="26696719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01BE4D4-8863-441D-8D39-9E69C5F97BE5}" type="datetimeFigureOut">
              <a:rPr lang="en-US" smtClean="0"/>
              <a:t>19/6/2020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D94545E-5406-479F-987E-38639A2E66BC}" type="slidenum">
              <a:rPr lang="en-US" smtClean="0"/>
              <a:t>‹#›</a:t>
            </a:fld>
            <a:endParaRPr lang="en-US"/>
          </a:p>
        </p:txBody>
      </p:sp>
    </p:spTree>
    <p:extLst>
      <p:ext uri="{BB962C8B-B14F-4D97-AF65-F5344CB8AC3E}">
        <p14:creationId xmlns:p14="http://schemas.microsoft.com/office/powerpoint/2010/main" val="15810864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01BE4D4-8863-441D-8D39-9E69C5F97BE5}" type="datetimeFigureOut">
              <a:rPr lang="en-US" smtClean="0"/>
              <a:t>19/6/2020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D94545E-5406-479F-987E-38639A2E66BC}" type="slidenum">
              <a:rPr lang="en-US" smtClean="0"/>
              <a:t>‹#›</a:t>
            </a:fld>
            <a:endParaRPr lang="en-US"/>
          </a:p>
        </p:txBody>
      </p:sp>
    </p:spTree>
    <p:extLst>
      <p:ext uri="{BB962C8B-B14F-4D97-AF65-F5344CB8AC3E}">
        <p14:creationId xmlns:p14="http://schemas.microsoft.com/office/powerpoint/2010/main" val="21901159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01BE4D4-8863-441D-8D39-9E69C5F97BE5}" type="datetimeFigureOut">
              <a:rPr lang="en-US" smtClean="0"/>
              <a:t>19/6/2020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D94545E-5406-479F-987E-38639A2E66BC}" type="slidenum">
              <a:rPr lang="en-US" smtClean="0"/>
              <a:t>‹#›</a:t>
            </a:fld>
            <a:endParaRPr lang="en-US"/>
          </a:p>
        </p:txBody>
      </p:sp>
    </p:spTree>
    <p:extLst>
      <p:ext uri="{BB962C8B-B14F-4D97-AF65-F5344CB8AC3E}">
        <p14:creationId xmlns:p14="http://schemas.microsoft.com/office/powerpoint/2010/main" val="2120865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01BE4D4-8863-441D-8D39-9E69C5F97BE5}" type="datetimeFigureOut">
              <a:rPr lang="en-US" smtClean="0"/>
              <a:t>19/6/2020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D94545E-5406-479F-987E-38639A2E66BC}" type="slidenum">
              <a:rPr lang="en-US" smtClean="0"/>
              <a:t>‹#›</a:t>
            </a:fld>
            <a:endParaRPr lang="en-US"/>
          </a:p>
        </p:txBody>
      </p:sp>
    </p:spTree>
    <p:extLst>
      <p:ext uri="{BB962C8B-B14F-4D97-AF65-F5344CB8AC3E}">
        <p14:creationId xmlns:p14="http://schemas.microsoft.com/office/powerpoint/2010/main" val="42536973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01BE4D4-8863-441D-8D39-9E69C5F97BE5}" type="datetimeFigureOut">
              <a:rPr lang="en-US" smtClean="0"/>
              <a:t>19/6/2020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D94545E-5406-479F-987E-38639A2E66BC}" type="slidenum">
              <a:rPr lang="en-US" smtClean="0"/>
              <a:t>‹#›</a:t>
            </a:fld>
            <a:endParaRPr lang="en-US"/>
          </a:p>
        </p:txBody>
      </p:sp>
    </p:spTree>
    <p:extLst>
      <p:ext uri="{BB962C8B-B14F-4D97-AF65-F5344CB8AC3E}">
        <p14:creationId xmlns:p14="http://schemas.microsoft.com/office/powerpoint/2010/main" val="23603254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01BE4D4-8863-441D-8D39-9E69C5F97BE5}" type="datetimeFigureOut">
              <a:rPr lang="en-US" smtClean="0"/>
              <a:t>19/6/2020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94545E-5406-479F-987E-38639A2E66BC}" type="slidenum">
              <a:rPr lang="en-US" smtClean="0"/>
              <a:t>‹#›</a:t>
            </a:fld>
            <a:endParaRPr lang="en-US"/>
          </a:p>
        </p:txBody>
      </p:sp>
    </p:spTree>
    <p:extLst>
      <p:ext uri="{BB962C8B-B14F-4D97-AF65-F5344CB8AC3E}">
        <p14:creationId xmlns:p14="http://schemas.microsoft.com/office/powerpoint/2010/main" val="7112199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01BE4D4-8863-441D-8D39-9E69C5F97BE5}" type="datetimeFigureOut">
              <a:rPr lang="en-US" smtClean="0"/>
              <a:t>19/6/2020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94545E-5406-479F-987E-38639A2E66BC}" type="slidenum">
              <a:rPr lang="en-US" smtClean="0"/>
              <a:t>‹#›</a:t>
            </a:fld>
            <a:endParaRPr lang="en-US"/>
          </a:p>
        </p:txBody>
      </p:sp>
    </p:spTree>
    <p:extLst>
      <p:ext uri="{BB962C8B-B14F-4D97-AF65-F5344CB8AC3E}">
        <p14:creationId xmlns:p14="http://schemas.microsoft.com/office/powerpoint/2010/main" val="14378524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1BE4D4-8863-441D-8D39-9E69C5F97BE5}" type="datetimeFigureOut">
              <a:rPr lang="en-US" smtClean="0"/>
              <a:t>19/6/2020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94545E-5406-479F-987E-38639A2E66BC}" type="slidenum">
              <a:rPr lang="en-US" smtClean="0"/>
              <a:t>‹#›</a:t>
            </a:fld>
            <a:endParaRPr lang="en-US"/>
          </a:p>
        </p:txBody>
      </p:sp>
    </p:spTree>
    <p:extLst>
      <p:ext uri="{BB962C8B-B14F-4D97-AF65-F5344CB8AC3E}">
        <p14:creationId xmlns:p14="http://schemas.microsoft.com/office/powerpoint/2010/main" val="34122859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3" name="Picture 9" descr="C:\Users\Administrator\Desktop\logo-2018-dung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71800" y="1143000"/>
            <a:ext cx="3358897" cy="16764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0" y="2724150"/>
            <a:ext cx="9144000" cy="2305050"/>
          </a:xfrm>
        </p:spPr>
        <p:txBody>
          <a:bodyPr>
            <a:normAutofit/>
          </a:bodyPr>
          <a:lstStyle/>
          <a:p>
            <a:r>
              <a:rPr lang="en-US" sz="4000" b="1">
                <a:solidFill>
                  <a:srgbClr val="0000FF"/>
                </a:solidFill>
                <a:latin typeface="Times New Roman" pitchFamily="18" charset="0"/>
                <a:cs typeface="Times New Roman" pitchFamily="18" charset="0"/>
              </a:rPr>
              <a:t>ỨNG DỤNG CÔNG NGHỆ RFID TRONG </a:t>
            </a:r>
            <a:r>
              <a:rPr lang="en-US" sz="4000" b="1" smtClean="0">
                <a:solidFill>
                  <a:srgbClr val="0000FF"/>
                </a:solidFill>
                <a:latin typeface="Times New Roman" pitchFamily="18" charset="0"/>
                <a:cs typeface="Times New Roman" pitchFamily="18" charset="0"/>
              </a:rPr>
              <a:t>QUẢN LÝ VÀ </a:t>
            </a:r>
            <a:r>
              <a:rPr lang="en-US" sz="4000" b="1">
                <a:solidFill>
                  <a:srgbClr val="0000FF"/>
                </a:solidFill>
                <a:latin typeface="Times New Roman" pitchFamily="18" charset="0"/>
                <a:cs typeface="Times New Roman" pitchFamily="18" charset="0"/>
              </a:rPr>
              <a:t>TỰ </a:t>
            </a:r>
            <a:r>
              <a:rPr lang="en-US" sz="4000" b="1" smtClean="0">
                <a:solidFill>
                  <a:srgbClr val="0000FF"/>
                </a:solidFill>
                <a:latin typeface="Times New Roman" pitchFamily="18" charset="0"/>
                <a:cs typeface="Times New Roman" pitchFamily="18" charset="0"/>
              </a:rPr>
              <a:t>ĐỘNG HÓA </a:t>
            </a:r>
            <a:r>
              <a:rPr lang="en-US" sz="4000" b="1">
                <a:solidFill>
                  <a:srgbClr val="0000FF"/>
                </a:solidFill>
                <a:latin typeface="Times New Roman" pitchFamily="18" charset="0"/>
                <a:cs typeface="Times New Roman" pitchFamily="18" charset="0"/>
              </a:rPr>
              <a:t>THƯ VIỆN HIỆN ĐẠI</a:t>
            </a:r>
            <a:endParaRPr lang="en-US" sz="4000">
              <a:solidFill>
                <a:srgbClr val="0000FF"/>
              </a:solidFill>
              <a:latin typeface="Times New Roman" pitchFamily="18" charset="0"/>
              <a:cs typeface="Times New Roman" pitchFamily="18" charset="0"/>
            </a:endParaRPr>
          </a:p>
        </p:txBody>
      </p:sp>
      <p:sp>
        <p:nvSpPr>
          <p:cNvPr id="3" name="Subtitle 2"/>
          <p:cNvSpPr>
            <a:spLocks noGrp="1"/>
          </p:cNvSpPr>
          <p:nvPr>
            <p:ph type="subTitle" idx="1"/>
          </p:nvPr>
        </p:nvSpPr>
        <p:spPr>
          <a:xfrm>
            <a:off x="0" y="0"/>
            <a:ext cx="9144000" cy="1143000"/>
          </a:xfrm>
          <a:effectLst>
            <a:innerShdw blurRad="63500" dist="50800" dir="18900000">
              <a:prstClr val="black">
                <a:alpha val="50000"/>
              </a:prstClr>
            </a:innerShdw>
          </a:effectLst>
        </p:spPr>
        <p:style>
          <a:lnRef idx="0">
            <a:schemeClr val="accent3"/>
          </a:lnRef>
          <a:fillRef idx="3">
            <a:schemeClr val="accent3"/>
          </a:fillRef>
          <a:effectRef idx="3">
            <a:schemeClr val="accent3"/>
          </a:effectRef>
          <a:fontRef idx="minor">
            <a:schemeClr val="lt1"/>
          </a:fontRef>
        </p:style>
        <p:txBody>
          <a:bodyPr>
            <a:noAutofit/>
          </a:bodyPr>
          <a:lstStyle/>
          <a:p>
            <a:r>
              <a:rPr lang="en-US" sz="2600" b="1" kern="1300" spc="2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ahoma" pitchFamily="34" charset="0"/>
                <a:ea typeface="Tahoma" pitchFamily="34" charset="0"/>
                <a:cs typeface="Tahoma" pitchFamily="34" charset="0"/>
              </a:rPr>
              <a:t>TRƯỜNG CAO ĐẲNG LÝ TỰ TRỌNG TP. HỒ CHÍ MINH</a:t>
            </a:r>
          </a:p>
          <a:p>
            <a:pPr>
              <a:spcBef>
                <a:spcPts val="1200"/>
              </a:spcBef>
              <a:spcAft>
                <a:spcPts val="1200"/>
              </a:spcAft>
            </a:pPr>
            <a:r>
              <a:rPr lang="en-US" sz="2600" b="1" kern="1300" spc="2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ahoma" pitchFamily="34" charset="0"/>
                <a:ea typeface="Tahoma" pitchFamily="34" charset="0"/>
                <a:cs typeface="Tahoma" pitchFamily="34" charset="0"/>
              </a:rPr>
              <a:t>TRUNG TÂM THƯ VIỆN</a:t>
            </a:r>
            <a:endParaRPr lang="en-US" sz="2600" b="1" kern="1300" spc="2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ahoma" pitchFamily="34" charset="0"/>
              <a:ea typeface="Tahoma" pitchFamily="34" charset="0"/>
              <a:cs typeface="Tahoma" pitchFamily="34" charset="0"/>
            </a:endParaRPr>
          </a:p>
        </p:txBody>
      </p:sp>
      <p:sp>
        <p:nvSpPr>
          <p:cNvPr id="4" name="Content Placeholder 2"/>
          <p:cNvSpPr txBox="1">
            <a:spLocks/>
          </p:cNvSpPr>
          <p:nvPr/>
        </p:nvSpPr>
        <p:spPr>
          <a:xfrm>
            <a:off x="2133600" y="5791199"/>
            <a:ext cx="4648200" cy="533399"/>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r>
              <a:rPr lang="en-US" sz="1800" b="1" smtClean="0">
                <a:solidFill>
                  <a:srgbClr val="FF0000"/>
                </a:solidFill>
                <a:latin typeface="Times New Roman" pitchFamily="18" charset="0"/>
                <a:cs typeface="Times New Roman" pitchFamily="18" charset="0"/>
              </a:rPr>
              <a:t>Tp. Hồ Chí Minh, ngày 20 tháng 6 năm 2020</a:t>
            </a:r>
            <a:endParaRPr lang="en-US" sz="1800" b="1">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208089299"/>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81000"/>
            <a:ext cx="8610600" cy="609600"/>
          </a:xfrm>
        </p:spPr>
        <p:style>
          <a:lnRef idx="0">
            <a:schemeClr val="accent6"/>
          </a:lnRef>
          <a:fillRef idx="3">
            <a:schemeClr val="accent6"/>
          </a:fillRef>
          <a:effectRef idx="3">
            <a:schemeClr val="accent6"/>
          </a:effectRef>
          <a:fontRef idx="minor">
            <a:schemeClr val="lt1"/>
          </a:fontRef>
        </p:style>
        <p:txBody>
          <a:bodyPr>
            <a:normAutofit fontScale="90000"/>
          </a:bodyPr>
          <a:lstStyle/>
          <a:p>
            <a:r>
              <a:rPr lang="en-US" sz="2400" b="1" smtClean="0">
                <a:solidFill>
                  <a:srgbClr val="FF0000"/>
                </a:solidFill>
                <a:latin typeface="Times New Roman" pitchFamily="18" charset="0"/>
                <a:cs typeface="Times New Roman" pitchFamily="18" charset="0"/>
              </a:rPr>
              <a:t>TỔNG QUAN VỀ RFID (RADIO FREQUENCY IDENTIFICATION</a:t>
            </a:r>
            <a:r>
              <a:rPr lang="en-US" sz="2400" b="1" smtClean="0">
                <a:solidFill>
                  <a:srgbClr val="FF0000"/>
                </a:solidFill>
                <a:latin typeface="Times New Roman" pitchFamily="18" charset="0"/>
                <a:cs typeface="Times New Roman" pitchFamily="18" charset="0"/>
              </a:rPr>
              <a:t>)</a:t>
            </a:r>
            <a:endParaRPr lang="en-US">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304800" y="990600"/>
            <a:ext cx="8610600" cy="4495800"/>
          </a:xfrm>
          <a:scene3d>
            <a:camera prst="orthographicFront"/>
            <a:lightRig rig="threePt" dir="t"/>
          </a:scene3d>
          <a:sp3d>
            <a:bevelT w="114300" prst="hardEdge"/>
          </a:sp3d>
        </p:spPr>
        <p:style>
          <a:lnRef idx="1">
            <a:schemeClr val="accent3"/>
          </a:lnRef>
          <a:fillRef idx="2">
            <a:schemeClr val="accent3"/>
          </a:fillRef>
          <a:effectRef idx="1">
            <a:schemeClr val="accent3"/>
          </a:effectRef>
          <a:fontRef idx="minor">
            <a:schemeClr val="dk1"/>
          </a:fontRef>
        </p:style>
        <p:txBody>
          <a:bodyPr>
            <a:normAutofit/>
          </a:bodyPr>
          <a:lstStyle/>
          <a:p>
            <a:pPr marL="0" indent="568325" algn="just">
              <a:buNone/>
            </a:pPr>
            <a:r>
              <a:rPr lang="en-US" sz="3400" smtClean="0">
                <a:solidFill>
                  <a:srgbClr val="0000FF"/>
                </a:solidFill>
                <a:latin typeface="Times New Roman" pitchFamily="18" charset="0"/>
                <a:cs typeface="Times New Roman" pitchFamily="18" charset="0"/>
              </a:rPr>
              <a:t>Là </a:t>
            </a:r>
            <a:r>
              <a:rPr lang="en-US" sz="3400">
                <a:solidFill>
                  <a:srgbClr val="0000FF"/>
                </a:solidFill>
                <a:latin typeface="Times New Roman" pitchFamily="18" charset="0"/>
                <a:cs typeface="Times New Roman" pitchFamily="18" charset="0"/>
              </a:rPr>
              <a:t>công nghệ nhận dạng đối tượng bằng sóng vô tuyến. Công nghệ này cho phép nhận biết các đối tượng thông qua hệ thống thu phát sóng radio, từ đó có thể giám sát, quản lý hoặc lưu vết từng đối tượng. Một hệ thống RFID thường bao gồm 2 thành phần chính là thẻ </a:t>
            </a:r>
            <a:r>
              <a:rPr lang="en-US" sz="3400" smtClean="0">
                <a:solidFill>
                  <a:srgbClr val="0000FF"/>
                </a:solidFill>
                <a:latin typeface="Times New Roman" pitchFamily="18" charset="0"/>
                <a:cs typeface="Times New Roman" pitchFamily="18" charset="0"/>
              </a:rPr>
              <a:t>(</a:t>
            </a:r>
            <a:r>
              <a:rPr lang="en-US" sz="3400">
                <a:solidFill>
                  <a:srgbClr val="0000FF"/>
                </a:solidFill>
                <a:latin typeface="Times New Roman" pitchFamily="18" charset="0"/>
                <a:cs typeface="Times New Roman" pitchFamily="18" charset="0"/>
              </a:rPr>
              <a:t>chip RFID chứa thông tin) và đầu đọc (reader) đọc các thông tin trên chip.</a:t>
            </a:r>
          </a:p>
        </p:txBody>
      </p:sp>
    </p:spTree>
    <p:extLst>
      <p:ext uri="{BB962C8B-B14F-4D97-AF65-F5344CB8AC3E}">
        <p14:creationId xmlns:p14="http://schemas.microsoft.com/office/powerpoint/2010/main" val="3129898935"/>
      </p:ext>
    </p:extLst>
  </p:cSld>
  <p:clrMapOvr>
    <a:masterClrMapping/>
  </p:clrMapOvr>
  <p:transition spd="slow">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bg/>
                                          </p:spTgt>
                                        </p:tgtEl>
                                        <p:attrNameLst>
                                          <p:attrName>style.visibility</p:attrName>
                                        </p:attrNameLst>
                                      </p:cBhvr>
                                      <p:to>
                                        <p:strVal val="visible"/>
                                      </p:to>
                                    </p:set>
                                    <p:animEffect transition="in" filter="barn(inVertical)">
                                      <p:cBhvr>
                                        <p:cTn id="10" dur="1000"/>
                                        <p:tgtEl>
                                          <p:spTgt spid="3">
                                            <p:bg/>
                                          </p:spTgt>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barn(inVertical)">
                                      <p:cBhvr>
                                        <p:cTn id="13"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036637"/>
            <a:ext cx="8610600" cy="5135563"/>
          </a:xfrm>
          <a:scene3d>
            <a:camera prst="orthographicFront"/>
            <a:lightRig rig="threePt" dir="t"/>
          </a:scene3d>
          <a:sp3d>
            <a:bevelT w="114300" prst="hardEdge"/>
          </a:sp3d>
        </p:spPr>
        <p:style>
          <a:lnRef idx="1">
            <a:schemeClr val="accent3"/>
          </a:lnRef>
          <a:fillRef idx="2">
            <a:schemeClr val="accent3"/>
          </a:fillRef>
          <a:effectRef idx="1">
            <a:schemeClr val="accent3"/>
          </a:effectRef>
          <a:fontRef idx="minor">
            <a:schemeClr val="dk1"/>
          </a:fontRef>
        </p:style>
        <p:txBody>
          <a:bodyPr>
            <a:normAutofit lnSpcReduction="10000"/>
          </a:bodyPr>
          <a:lstStyle/>
          <a:p>
            <a:pPr marL="0" indent="461963" algn="just">
              <a:buNone/>
            </a:pPr>
            <a:r>
              <a:rPr lang="en-US" smtClean="0">
                <a:solidFill>
                  <a:srgbClr val="0000FF"/>
                </a:solidFill>
                <a:latin typeface="Times New Roman" pitchFamily="18" charset="0"/>
                <a:cs typeface="Times New Roman" pitchFamily="18" charset="0"/>
              </a:rPr>
              <a:t>Trước </a:t>
            </a:r>
            <a:r>
              <a:rPr lang="en-US">
                <a:solidFill>
                  <a:srgbClr val="0000FF"/>
                </a:solidFill>
                <a:latin typeface="Times New Roman" pitchFamily="18" charset="0"/>
                <a:cs typeface="Times New Roman" pitchFamily="18" charset="0"/>
              </a:rPr>
              <a:t>đây, mô hình </a:t>
            </a:r>
            <a:r>
              <a:rPr lang="en-US" smtClean="0">
                <a:solidFill>
                  <a:srgbClr val="0000FF"/>
                </a:solidFill>
                <a:latin typeface="Times New Roman" pitchFamily="18" charset="0"/>
                <a:cs typeface="Times New Roman" pitchFamily="18" charset="0"/>
              </a:rPr>
              <a:t>TV </a:t>
            </a:r>
            <a:r>
              <a:rPr lang="en-US">
                <a:solidFill>
                  <a:srgbClr val="0000FF"/>
                </a:solidFill>
                <a:latin typeface="Times New Roman" pitchFamily="18" charset="0"/>
                <a:cs typeface="Times New Roman" pitchFamily="18" charset="0"/>
              </a:rPr>
              <a:t>là kho đóng truyền thống, cả cán bộ thư viện (CBTV) và bạn đọc gặp nhiều bất cập trong việc tra cứu </a:t>
            </a:r>
            <a:r>
              <a:rPr lang="en-US" smtClean="0">
                <a:solidFill>
                  <a:srgbClr val="0000FF"/>
                </a:solidFill>
                <a:latin typeface="Times New Roman" pitchFamily="18" charset="0"/>
                <a:cs typeface="Times New Roman" pitchFamily="18" charset="0"/>
              </a:rPr>
              <a:t>TL, </a:t>
            </a:r>
            <a:r>
              <a:rPr lang="en-US">
                <a:solidFill>
                  <a:srgbClr val="0000FF"/>
                </a:solidFill>
                <a:latin typeface="Times New Roman" pitchFamily="18" charset="0"/>
                <a:cs typeface="Times New Roman" pitchFamily="18" charset="0"/>
              </a:rPr>
              <a:t>tìm </a:t>
            </a:r>
            <a:r>
              <a:rPr lang="en-US" smtClean="0">
                <a:solidFill>
                  <a:srgbClr val="0000FF"/>
                </a:solidFill>
                <a:latin typeface="Times New Roman" pitchFamily="18" charset="0"/>
                <a:cs typeface="Times New Roman" pitchFamily="18" charset="0"/>
              </a:rPr>
              <a:t>TL </a:t>
            </a:r>
            <a:r>
              <a:rPr lang="en-US">
                <a:solidFill>
                  <a:srgbClr val="0000FF"/>
                </a:solidFill>
                <a:latin typeface="Times New Roman" pitchFamily="18" charset="0"/>
                <a:cs typeface="Times New Roman" pitchFamily="18" charset="0"/>
              </a:rPr>
              <a:t>hay quản lý lưu thông mượn trả </a:t>
            </a:r>
            <a:r>
              <a:rPr lang="en-US" smtClean="0">
                <a:solidFill>
                  <a:srgbClr val="0000FF"/>
                </a:solidFill>
                <a:latin typeface="Times New Roman" pitchFamily="18" charset="0"/>
                <a:cs typeface="Times New Roman" pitchFamily="18" charset="0"/>
              </a:rPr>
              <a:t>TL. </a:t>
            </a:r>
            <a:r>
              <a:rPr lang="en-US">
                <a:solidFill>
                  <a:srgbClr val="0000FF"/>
                </a:solidFill>
                <a:latin typeface="Times New Roman" pitchFamily="18" charset="0"/>
                <a:cs typeface="Times New Roman" pitchFamily="18" charset="0"/>
              </a:rPr>
              <a:t>Bạn đọc thường mất thời gian vào việc tra cứu, đăng ký mượn/trả, trong khi CBTV tốn nhiều nhân công, thời gian trong việc quản lý, vận hành hệ thống.</a:t>
            </a:r>
          </a:p>
          <a:p>
            <a:pPr marL="0" indent="461963" algn="just">
              <a:buNone/>
            </a:pPr>
            <a:r>
              <a:rPr lang="en-US">
                <a:solidFill>
                  <a:srgbClr val="0000FF"/>
                </a:solidFill>
                <a:latin typeface="Times New Roman" pitchFamily="18" charset="0"/>
                <a:cs typeface="Times New Roman" pitchFamily="18" charset="0"/>
              </a:rPr>
              <a:t>Với công nghệ RFID bắt đầu được áp dụng rộng rãi vào quản lý </a:t>
            </a:r>
            <a:r>
              <a:rPr lang="en-US" smtClean="0">
                <a:solidFill>
                  <a:srgbClr val="0000FF"/>
                </a:solidFill>
                <a:latin typeface="Times New Roman" pitchFamily="18" charset="0"/>
                <a:cs typeface="Times New Roman" pitchFamily="18" charset="0"/>
              </a:rPr>
              <a:t>TV </a:t>
            </a:r>
            <a:r>
              <a:rPr lang="en-US">
                <a:solidFill>
                  <a:srgbClr val="0000FF"/>
                </a:solidFill>
                <a:latin typeface="Times New Roman" pitchFamily="18" charset="0"/>
                <a:cs typeface="Times New Roman" pitchFamily="18" charset="0"/>
              </a:rPr>
              <a:t>trong  những năm gần đây đã chứng minh được tính tiện lợi và ưu thế vượt trội so với các công nghệ quản lý </a:t>
            </a:r>
            <a:r>
              <a:rPr lang="en-US" smtClean="0">
                <a:solidFill>
                  <a:srgbClr val="0000FF"/>
                </a:solidFill>
                <a:latin typeface="Times New Roman" pitchFamily="18" charset="0"/>
                <a:cs typeface="Times New Roman" pitchFamily="18" charset="0"/>
              </a:rPr>
              <a:t>TL </a:t>
            </a:r>
            <a:r>
              <a:rPr lang="en-US">
                <a:solidFill>
                  <a:srgbClr val="0000FF"/>
                </a:solidFill>
                <a:latin typeface="Times New Roman" pitchFamily="18" charset="0"/>
                <a:cs typeface="Times New Roman" pitchFamily="18" charset="0"/>
              </a:rPr>
              <a:t>trước đây.</a:t>
            </a:r>
          </a:p>
        </p:txBody>
      </p:sp>
      <p:sp>
        <p:nvSpPr>
          <p:cNvPr id="4" name="Title 1"/>
          <p:cNvSpPr>
            <a:spLocks noGrp="1"/>
          </p:cNvSpPr>
          <p:nvPr>
            <p:ph type="title"/>
          </p:nvPr>
        </p:nvSpPr>
        <p:spPr>
          <a:xfrm>
            <a:off x="228600" y="381000"/>
            <a:ext cx="8610600" cy="609600"/>
          </a:xfrm>
        </p:spPr>
        <p:style>
          <a:lnRef idx="0">
            <a:schemeClr val="accent6"/>
          </a:lnRef>
          <a:fillRef idx="3">
            <a:schemeClr val="accent6"/>
          </a:fillRef>
          <a:effectRef idx="3">
            <a:schemeClr val="accent6"/>
          </a:effectRef>
          <a:fontRef idx="minor">
            <a:schemeClr val="lt1"/>
          </a:fontRef>
        </p:style>
        <p:txBody>
          <a:bodyPr>
            <a:normAutofit/>
          </a:bodyPr>
          <a:lstStyle/>
          <a:p>
            <a:r>
              <a:rPr lang="en-US" sz="3200" b="1" smtClean="0">
                <a:solidFill>
                  <a:srgbClr val="FF0000"/>
                </a:solidFill>
                <a:latin typeface="Times New Roman" pitchFamily="18" charset="0"/>
                <a:cs typeface="Times New Roman" pitchFamily="18" charset="0"/>
              </a:rPr>
              <a:t>RFID ỨNG DỤNG TRONG THƯ VIỆN</a:t>
            </a:r>
            <a:endParaRPr lang="en-US" sz="600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539461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1000"/>
                                        <p:tgtEl>
                                          <p:spTgt spid="3">
                                            <p:bg/>
                                          </p:spTgt>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barn(inVertical)">
                                      <p:cBhvr>
                                        <p:cTn id="10" dur="1000"/>
                                        <p:tgtEl>
                                          <p:spTgt spid="3">
                                            <p:txEl>
                                              <p:pRg st="0" end="0"/>
                                            </p:txEl>
                                          </p:spTgt>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barn(inVertical)">
                                      <p:cBhvr>
                                        <p:cTn id="13" dur="1000"/>
                                        <p:tgtEl>
                                          <p:spTgt spid="3">
                                            <p:txEl>
                                              <p:pRg st="1" end="1"/>
                                            </p:txEl>
                                          </p:spTgt>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inVertical)">
                                      <p:cBhvr>
                                        <p:cTn id="1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914400"/>
            <a:ext cx="8686800" cy="5135563"/>
          </a:xfrm>
          <a:scene3d>
            <a:camera prst="orthographicFront"/>
            <a:lightRig rig="threePt" dir="t"/>
          </a:scene3d>
          <a:sp3d>
            <a:bevelT w="114300" prst="hardEdge"/>
          </a:sp3d>
        </p:spPr>
        <p:style>
          <a:lnRef idx="1">
            <a:schemeClr val="accent3"/>
          </a:lnRef>
          <a:fillRef idx="2">
            <a:schemeClr val="accent3"/>
          </a:fillRef>
          <a:effectRef idx="1">
            <a:schemeClr val="accent3"/>
          </a:effectRef>
          <a:fontRef idx="minor">
            <a:schemeClr val="dk1"/>
          </a:fontRef>
        </p:style>
        <p:txBody>
          <a:bodyPr>
            <a:normAutofit/>
          </a:bodyPr>
          <a:lstStyle/>
          <a:p>
            <a:pPr marL="0" indent="461963" algn="just">
              <a:buNone/>
            </a:pPr>
            <a:r>
              <a:rPr lang="en-US" smtClean="0">
                <a:solidFill>
                  <a:srgbClr val="0000FF"/>
                </a:solidFill>
                <a:latin typeface="Times New Roman" pitchFamily="18" charset="0"/>
                <a:cs typeface="Times New Roman" pitchFamily="18" charset="0"/>
              </a:rPr>
              <a:t>Với </a:t>
            </a:r>
            <a:r>
              <a:rPr lang="en-US">
                <a:solidFill>
                  <a:srgbClr val="0000FF"/>
                </a:solidFill>
                <a:latin typeface="Times New Roman" pitchFamily="18" charset="0"/>
                <a:cs typeface="Times New Roman" pitchFamily="18" charset="0"/>
              </a:rPr>
              <a:t>tính năng “3 trong 1”, </a:t>
            </a:r>
            <a:r>
              <a:rPr lang="en-US" smtClean="0">
                <a:solidFill>
                  <a:srgbClr val="0000FF"/>
                </a:solidFill>
                <a:latin typeface="Times New Roman" pitchFamily="18" charset="0"/>
                <a:cs typeface="Times New Roman" pitchFamily="18" charset="0"/>
              </a:rPr>
              <a:t>“</a:t>
            </a:r>
            <a:r>
              <a:rPr lang="en-US" b="1">
                <a:solidFill>
                  <a:schemeClr val="accent6">
                    <a:lumMod val="75000"/>
                  </a:schemeClr>
                </a:solidFill>
                <a:latin typeface="Times New Roman" pitchFamily="18" charset="0"/>
                <a:cs typeface="Times New Roman" pitchFamily="18" charset="0"/>
              </a:rPr>
              <a:t>L</a:t>
            </a:r>
            <a:r>
              <a:rPr lang="en-US" b="1" smtClean="0">
                <a:solidFill>
                  <a:schemeClr val="accent6">
                    <a:lumMod val="75000"/>
                  </a:schemeClr>
                </a:solidFill>
                <a:latin typeface="Times New Roman" pitchFamily="18" charset="0"/>
                <a:cs typeface="Times New Roman" pitchFamily="18" charset="0"/>
              </a:rPr>
              <a:t>ưu </a:t>
            </a:r>
            <a:r>
              <a:rPr lang="en-US" b="1">
                <a:solidFill>
                  <a:schemeClr val="accent6">
                    <a:lumMod val="75000"/>
                  </a:schemeClr>
                </a:solidFill>
                <a:latin typeface="Times New Roman" pitchFamily="18" charset="0"/>
                <a:cs typeface="Times New Roman" pitchFamily="18" charset="0"/>
              </a:rPr>
              <a:t>thông - an ninh - kiểm kê</a:t>
            </a:r>
            <a:r>
              <a:rPr lang="en-US">
                <a:solidFill>
                  <a:srgbClr val="0000FF"/>
                </a:solidFill>
                <a:latin typeface="Times New Roman" pitchFamily="18" charset="0"/>
                <a:cs typeface="Times New Roman" pitchFamily="18" charset="0"/>
              </a:rPr>
              <a:t>”, RFID không những tối ưu hóa quỹ thời gian của CBTV mà đặc biệt đem lại sự thuận tiện, đảm bảo tính riêng tư và nâng cao tính chủ động của bạn đọc. Ứng dụng công nghệ RFID vào trong Thư viện thực sự đã và đang đem đến những lợi ích trước mắt và lâu dài cho quy trình quản lý Thư viện hiện đại, cho phép “truy tìm dấu vết” của các tài liệu xếp sai vị trí, tự động mượn trả, gia tăng an ninh Thư viện.</a:t>
            </a:r>
          </a:p>
        </p:txBody>
      </p:sp>
      <p:sp>
        <p:nvSpPr>
          <p:cNvPr id="4" name="Title 1"/>
          <p:cNvSpPr>
            <a:spLocks noGrp="1"/>
          </p:cNvSpPr>
          <p:nvPr>
            <p:ph type="title"/>
          </p:nvPr>
        </p:nvSpPr>
        <p:spPr>
          <a:xfrm>
            <a:off x="228600" y="304800"/>
            <a:ext cx="8686800" cy="609600"/>
          </a:xfrm>
        </p:spPr>
        <p:style>
          <a:lnRef idx="0">
            <a:schemeClr val="accent6"/>
          </a:lnRef>
          <a:fillRef idx="3">
            <a:schemeClr val="accent6"/>
          </a:fillRef>
          <a:effectRef idx="3">
            <a:schemeClr val="accent6"/>
          </a:effectRef>
          <a:fontRef idx="minor">
            <a:schemeClr val="lt1"/>
          </a:fontRef>
        </p:style>
        <p:txBody>
          <a:bodyPr>
            <a:noAutofit/>
          </a:bodyPr>
          <a:lstStyle/>
          <a:p>
            <a:pPr marL="0" indent="461963"/>
            <a:r>
              <a:rPr lang="en-US" sz="2700" b="1" smtClean="0">
                <a:solidFill>
                  <a:srgbClr val="FF0000"/>
                </a:solidFill>
                <a:latin typeface="Times New Roman" pitchFamily="18" charset="0"/>
                <a:cs typeface="Times New Roman" pitchFamily="18" charset="0"/>
              </a:rPr>
              <a:t>ƯU ĐIỂM CỦA RFID KHI ỨNG DỤNG TRONG TV</a:t>
            </a:r>
            <a:endParaRPr lang="en-US" sz="2700" b="1">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475728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10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bg/>
                                          </p:spTgt>
                                        </p:tgtEl>
                                        <p:attrNameLst>
                                          <p:attrName>style.visibility</p:attrName>
                                        </p:attrNameLst>
                                      </p:cBhvr>
                                      <p:to>
                                        <p:strVal val="visible"/>
                                      </p:to>
                                    </p:set>
                                    <p:animEffect transition="in" filter="barn(inVertical)">
                                      <p:cBhvr>
                                        <p:cTn id="10" dur="1000"/>
                                        <p:tgtEl>
                                          <p:spTgt spid="3">
                                            <p:bg/>
                                          </p:spTgt>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barn(inVertical)">
                                      <p:cBhvr>
                                        <p:cTn id="13"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a:scene3d>
            <a:camera prst="orthographicFront"/>
            <a:lightRig rig="threePt" dir="t"/>
          </a:scene3d>
          <a:sp3d>
            <a:bevelT w="114300" prst="hardEdge"/>
          </a:sp3d>
        </p:spPr>
        <p:style>
          <a:lnRef idx="1">
            <a:schemeClr val="accent3"/>
          </a:lnRef>
          <a:fillRef idx="2">
            <a:schemeClr val="accent3"/>
          </a:fillRef>
          <a:effectRef idx="1">
            <a:schemeClr val="accent3"/>
          </a:effectRef>
          <a:fontRef idx="minor">
            <a:schemeClr val="dk1"/>
          </a:fontRef>
        </p:style>
        <p:txBody>
          <a:bodyPr>
            <a:noAutofit/>
          </a:bodyPr>
          <a:lstStyle/>
          <a:p>
            <a:pPr marL="0" indent="0" algn="just">
              <a:buNone/>
            </a:pPr>
            <a:r>
              <a:rPr lang="en-US" sz="2800" b="1" smtClean="0">
                <a:solidFill>
                  <a:srgbClr val="FF0000"/>
                </a:solidFill>
                <a:latin typeface="Times New Roman" pitchFamily="18" charset="0"/>
                <a:cs typeface="Times New Roman" pitchFamily="18" charset="0"/>
              </a:rPr>
              <a:t>CÁC ƯU ĐIỂM RFID MANG LẠI CHO THƯ VIỆN:</a:t>
            </a:r>
          </a:p>
          <a:p>
            <a:pPr marL="0" lvl="0" indent="0" algn="just">
              <a:buNone/>
              <a:tabLst>
                <a:tab pos="231775" algn="l"/>
              </a:tabLst>
            </a:pPr>
            <a:r>
              <a:rPr lang="en-US" sz="2800" smtClean="0">
                <a:solidFill>
                  <a:srgbClr val="0000FF"/>
                </a:solidFill>
                <a:latin typeface="Times New Roman" pitchFamily="18" charset="0"/>
                <a:cs typeface="Times New Roman" pitchFamily="18" charset="0"/>
              </a:rPr>
              <a:t>- </a:t>
            </a:r>
            <a:r>
              <a:rPr lang="en-US" sz="2800" b="1" smtClean="0">
                <a:solidFill>
                  <a:srgbClr val="C00000"/>
                </a:solidFill>
                <a:latin typeface="Times New Roman" pitchFamily="18" charset="0"/>
                <a:cs typeface="Times New Roman" pitchFamily="18" charset="0"/>
              </a:rPr>
              <a:t>Kết </a:t>
            </a:r>
            <a:r>
              <a:rPr lang="en-US" sz="2800" b="1">
                <a:solidFill>
                  <a:srgbClr val="C00000"/>
                </a:solidFill>
                <a:latin typeface="Times New Roman" pitchFamily="18" charset="0"/>
                <a:cs typeface="Times New Roman" pitchFamily="18" charset="0"/>
              </a:rPr>
              <a:t>hợp giữa chức năng an ninh và chức năng nhận dạng </a:t>
            </a:r>
            <a:r>
              <a:rPr lang="en-US" sz="2800" b="1" smtClean="0">
                <a:solidFill>
                  <a:srgbClr val="C00000"/>
                </a:solidFill>
                <a:latin typeface="Times New Roman" pitchFamily="18" charset="0"/>
                <a:cs typeface="Times New Roman" pitchFamily="18" charset="0"/>
              </a:rPr>
              <a:t>TL:</a:t>
            </a:r>
            <a:r>
              <a:rPr lang="en-US" sz="2800">
                <a:solidFill>
                  <a:srgbClr val="0000FF"/>
                </a:solidFill>
                <a:latin typeface="Times New Roman" pitchFamily="18" charset="0"/>
                <a:cs typeface="Times New Roman" pitchFamily="18" charset="0"/>
              </a:rPr>
              <a:t> Đối với các hệ thống RFID, mỗi thẻ RFID đã đảm nhiệm được cả 2 chức năng này, chức năng an ninh và nhận dạng </a:t>
            </a:r>
            <a:r>
              <a:rPr lang="en-US" sz="2800" smtClean="0">
                <a:solidFill>
                  <a:srgbClr val="0000FF"/>
                </a:solidFill>
                <a:latin typeface="Times New Roman" pitchFamily="18" charset="0"/>
                <a:cs typeface="Times New Roman" pitchFamily="18" charset="0"/>
              </a:rPr>
              <a:t>TL.</a:t>
            </a:r>
            <a:endParaRPr lang="en-US" sz="2800">
              <a:solidFill>
                <a:srgbClr val="0000FF"/>
              </a:solidFill>
              <a:latin typeface="Times New Roman" pitchFamily="18" charset="0"/>
              <a:cs typeface="Times New Roman" pitchFamily="18" charset="0"/>
            </a:endParaRPr>
          </a:p>
          <a:p>
            <a:pPr marL="0" lvl="0" indent="0" algn="just">
              <a:buNone/>
            </a:pPr>
            <a:r>
              <a:rPr lang="en-US" sz="2800" smtClean="0">
                <a:solidFill>
                  <a:srgbClr val="0000FF"/>
                </a:solidFill>
                <a:latin typeface="Times New Roman" pitchFamily="18" charset="0"/>
                <a:cs typeface="Times New Roman" pitchFamily="18" charset="0"/>
              </a:rPr>
              <a:t>- </a:t>
            </a:r>
            <a:r>
              <a:rPr lang="en-US" sz="2800" b="1" smtClean="0">
                <a:solidFill>
                  <a:srgbClr val="C00000"/>
                </a:solidFill>
                <a:latin typeface="Times New Roman" pitchFamily="18" charset="0"/>
                <a:cs typeface="Times New Roman" pitchFamily="18" charset="0"/>
              </a:rPr>
              <a:t>Mượn/Trả </a:t>
            </a:r>
            <a:r>
              <a:rPr lang="en-US" sz="2800" b="1">
                <a:solidFill>
                  <a:srgbClr val="C00000"/>
                </a:solidFill>
                <a:latin typeface="Times New Roman" pitchFamily="18" charset="0"/>
                <a:cs typeface="Times New Roman" pitchFamily="18" charset="0"/>
              </a:rPr>
              <a:t>nhanh chóng cùng lúc nhiều </a:t>
            </a:r>
            <a:r>
              <a:rPr lang="en-US" sz="2800" b="1" smtClean="0">
                <a:solidFill>
                  <a:srgbClr val="C00000"/>
                </a:solidFill>
                <a:latin typeface="Times New Roman" pitchFamily="18" charset="0"/>
                <a:cs typeface="Times New Roman" pitchFamily="18" charset="0"/>
              </a:rPr>
              <a:t>TL: </a:t>
            </a:r>
            <a:r>
              <a:rPr lang="en-US" sz="2800">
                <a:solidFill>
                  <a:srgbClr val="0000FF"/>
                </a:solidFill>
                <a:latin typeface="Times New Roman" pitchFamily="18" charset="0"/>
                <a:cs typeface="Times New Roman" pitchFamily="18" charset="0"/>
              </a:rPr>
              <a:t>RFID có khả năng đọc cùng lúc nhiều </a:t>
            </a:r>
            <a:r>
              <a:rPr lang="en-US" sz="2800" smtClean="0">
                <a:solidFill>
                  <a:srgbClr val="0000FF"/>
                </a:solidFill>
                <a:latin typeface="Times New Roman" pitchFamily="18" charset="0"/>
                <a:cs typeface="Times New Roman" pitchFamily="18" charset="0"/>
              </a:rPr>
              <a:t>TL </a:t>
            </a:r>
            <a:r>
              <a:rPr lang="en-US" sz="2800">
                <a:solidFill>
                  <a:srgbClr val="0000FF"/>
                </a:solidFill>
                <a:latin typeface="Times New Roman" pitchFamily="18" charset="0"/>
                <a:cs typeface="Times New Roman" pitchFamily="18" charset="0"/>
              </a:rPr>
              <a:t>khác nhau. Do vậy sử dụng RFID cho phép </a:t>
            </a:r>
            <a:r>
              <a:rPr lang="en-US" sz="2800" smtClean="0">
                <a:solidFill>
                  <a:srgbClr val="0000FF"/>
                </a:solidFill>
                <a:latin typeface="Times New Roman" pitchFamily="18" charset="0"/>
                <a:cs typeface="Times New Roman" pitchFamily="18" charset="0"/>
              </a:rPr>
              <a:t>CBTV và bạn </a:t>
            </a:r>
            <a:r>
              <a:rPr lang="en-US" sz="2800">
                <a:solidFill>
                  <a:srgbClr val="0000FF"/>
                </a:solidFill>
                <a:latin typeface="Times New Roman" pitchFamily="18" charset="0"/>
                <a:cs typeface="Times New Roman" pitchFamily="18" charset="0"/>
              </a:rPr>
              <a:t>đọc xử lý theo lô chứ không phải từng quyển một, qua đó làm tăng tốc độ lưu thông </a:t>
            </a:r>
            <a:r>
              <a:rPr lang="en-US" sz="2800" smtClean="0">
                <a:solidFill>
                  <a:srgbClr val="0000FF"/>
                </a:solidFill>
                <a:latin typeface="Times New Roman" pitchFamily="18" charset="0"/>
                <a:cs typeface="Times New Roman" pitchFamily="18" charset="0"/>
              </a:rPr>
              <a:t>TL.</a:t>
            </a:r>
            <a:endParaRPr lang="en-US" sz="2800">
              <a:solidFill>
                <a:srgbClr val="0000FF"/>
              </a:solidFill>
              <a:latin typeface="Times New Roman" pitchFamily="18" charset="0"/>
              <a:cs typeface="Times New Roman" pitchFamily="18" charset="0"/>
            </a:endParaRPr>
          </a:p>
          <a:p>
            <a:pPr marL="0" indent="0" algn="just">
              <a:buNone/>
            </a:pPr>
            <a:r>
              <a:rPr lang="en-US" sz="2800" smtClean="0">
                <a:solidFill>
                  <a:srgbClr val="0000FF"/>
                </a:solidFill>
                <a:latin typeface="Times New Roman" pitchFamily="18" charset="0"/>
                <a:cs typeface="Times New Roman" pitchFamily="18" charset="0"/>
              </a:rPr>
              <a:t>- </a:t>
            </a:r>
            <a:r>
              <a:rPr lang="en-US" sz="2800" b="1" smtClean="0">
                <a:solidFill>
                  <a:srgbClr val="C00000"/>
                </a:solidFill>
                <a:latin typeface="Times New Roman" pitchFamily="18" charset="0"/>
                <a:cs typeface="Times New Roman" pitchFamily="18" charset="0"/>
              </a:rPr>
              <a:t>Kiểm </a:t>
            </a:r>
            <a:r>
              <a:rPr lang="en-US" sz="2800" b="1">
                <a:solidFill>
                  <a:srgbClr val="C00000"/>
                </a:solidFill>
                <a:latin typeface="Times New Roman" pitchFamily="18" charset="0"/>
                <a:cs typeface="Times New Roman" pitchFamily="18" charset="0"/>
              </a:rPr>
              <a:t>kê nhanh chóng: </a:t>
            </a:r>
            <a:r>
              <a:rPr lang="en-US" sz="2800">
                <a:solidFill>
                  <a:srgbClr val="0000FF"/>
                </a:solidFill>
                <a:latin typeface="Times New Roman" pitchFamily="18" charset="0"/>
                <a:cs typeface="Times New Roman" pitchFamily="18" charset="0"/>
              </a:rPr>
              <a:t>Thiết bị kiểm kê RFID cho phép việc quét và nhận thông tin từ các </a:t>
            </a:r>
            <a:r>
              <a:rPr lang="en-US" sz="2800" smtClean="0">
                <a:solidFill>
                  <a:srgbClr val="0000FF"/>
                </a:solidFill>
                <a:latin typeface="Times New Roman" pitchFamily="18" charset="0"/>
                <a:cs typeface="Times New Roman" pitchFamily="18" charset="0"/>
              </a:rPr>
              <a:t>TL một </a:t>
            </a:r>
            <a:r>
              <a:rPr lang="en-US" sz="2800">
                <a:solidFill>
                  <a:srgbClr val="0000FF"/>
                </a:solidFill>
                <a:latin typeface="Times New Roman" pitchFamily="18" charset="0"/>
                <a:cs typeface="Times New Roman" pitchFamily="18" charset="0"/>
              </a:rPr>
              <a:t>cách nhanh chóng mà không cần phải dịch chuyển </a:t>
            </a:r>
            <a:r>
              <a:rPr lang="en-US" sz="2800" smtClean="0">
                <a:solidFill>
                  <a:srgbClr val="0000FF"/>
                </a:solidFill>
                <a:latin typeface="Times New Roman" pitchFamily="18" charset="0"/>
                <a:cs typeface="Times New Roman" pitchFamily="18" charset="0"/>
              </a:rPr>
              <a:t>TL </a:t>
            </a:r>
            <a:r>
              <a:rPr lang="en-US" sz="2800">
                <a:solidFill>
                  <a:srgbClr val="0000FF"/>
                </a:solidFill>
                <a:latin typeface="Times New Roman" pitchFamily="18" charset="0"/>
                <a:cs typeface="Times New Roman" pitchFamily="18" charset="0"/>
              </a:rPr>
              <a:t>ra khỏi </a:t>
            </a:r>
            <a:r>
              <a:rPr lang="en-US" sz="2800" smtClean="0">
                <a:solidFill>
                  <a:srgbClr val="0000FF"/>
                </a:solidFill>
                <a:latin typeface="Times New Roman" pitchFamily="18" charset="0"/>
                <a:cs typeface="Times New Roman" pitchFamily="18" charset="0"/>
              </a:rPr>
              <a:t>giá/kệ </a:t>
            </a:r>
            <a:r>
              <a:rPr lang="en-US" sz="2800">
                <a:solidFill>
                  <a:srgbClr val="0000FF"/>
                </a:solidFill>
                <a:latin typeface="Times New Roman" pitchFamily="18" charset="0"/>
                <a:cs typeface="Times New Roman" pitchFamily="18" charset="0"/>
              </a:rPr>
              <a:t>sách. Chỉ việc sử dụng ăng ten quét qua </a:t>
            </a:r>
            <a:r>
              <a:rPr lang="en-US" sz="2800" smtClean="0">
                <a:solidFill>
                  <a:srgbClr val="0000FF"/>
                </a:solidFill>
                <a:latin typeface="Times New Roman" pitchFamily="18" charset="0"/>
                <a:cs typeface="Times New Roman" pitchFamily="18" charset="0"/>
              </a:rPr>
              <a:t>giá/kệ </a:t>
            </a:r>
            <a:r>
              <a:rPr lang="en-US" sz="2800">
                <a:solidFill>
                  <a:srgbClr val="0000FF"/>
                </a:solidFill>
                <a:latin typeface="Times New Roman" pitchFamily="18" charset="0"/>
                <a:cs typeface="Times New Roman" pitchFamily="18" charset="0"/>
              </a:rPr>
              <a:t>sách theo từng tầng, các </a:t>
            </a:r>
            <a:r>
              <a:rPr lang="en-US" sz="2800" smtClean="0">
                <a:solidFill>
                  <a:srgbClr val="0000FF"/>
                </a:solidFill>
                <a:latin typeface="Times New Roman" pitchFamily="18" charset="0"/>
                <a:cs typeface="Times New Roman" pitchFamily="18" charset="0"/>
              </a:rPr>
              <a:t>TL </a:t>
            </a:r>
            <a:r>
              <a:rPr lang="en-US" sz="2800">
                <a:solidFill>
                  <a:srgbClr val="0000FF"/>
                </a:solidFill>
                <a:latin typeface="Times New Roman" pitchFamily="18" charset="0"/>
                <a:cs typeface="Times New Roman" pitchFamily="18" charset="0"/>
              </a:rPr>
              <a:t>trên giá đã được ghi lại để làm cơ sở kiểm kê. Điều này tiết kiệm được rất nhiều nhân công kiểm kê và tăng hiệu quả sử dụng của </a:t>
            </a:r>
            <a:r>
              <a:rPr lang="en-US" sz="2800" smtClean="0">
                <a:solidFill>
                  <a:srgbClr val="0000FF"/>
                </a:solidFill>
                <a:latin typeface="Times New Roman" pitchFamily="18" charset="0"/>
                <a:cs typeface="Times New Roman" pitchFamily="18" charset="0"/>
              </a:rPr>
              <a:t>TL.</a:t>
            </a:r>
            <a:endParaRPr lang="en-US" sz="2800">
              <a:solidFill>
                <a:srgbClr val="0000FF"/>
              </a:solidFill>
              <a:latin typeface="Times New Roman" pitchFamily="18" charset="0"/>
              <a:cs typeface="Times New Roman" pitchFamily="18" charset="0"/>
            </a:endParaRPr>
          </a:p>
        </p:txBody>
      </p:sp>
    </p:spTree>
    <p:extLst>
      <p:ext uri="{BB962C8B-B14F-4D97-AF65-F5344CB8AC3E}">
        <p14:creationId xmlns:p14="http://schemas.microsoft.com/office/powerpoint/2010/main" val="2108353504"/>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1000"/>
                                        <p:tgtEl>
                                          <p:spTgt spid="3">
                                            <p:bg/>
                                          </p:spTgt>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barn(inVertical)">
                                      <p:cBhvr>
                                        <p:cTn id="10" dur="1000"/>
                                        <p:tgtEl>
                                          <p:spTgt spid="3">
                                            <p:txEl>
                                              <p:pRg st="0" end="0"/>
                                            </p:txEl>
                                          </p:spTgt>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barn(inVertical)">
                                      <p:cBhvr>
                                        <p:cTn id="13" dur="1000"/>
                                        <p:tgtEl>
                                          <p:spTgt spid="3">
                                            <p:txEl>
                                              <p:pRg st="1" end="1"/>
                                            </p:txEl>
                                          </p:spTgt>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barn(inVertical)">
                                      <p:cBhvr>
                                        <p:cTn id="16" dur="1000"/>
                                        <p:tgtEl>
                                          <p:spTgt spid="3">
                                            <p:txEl>
                                              <p:pRg st="2" end="2"/>
                                            </p:txEl>
                                          </p:spTgt>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arn(inVertical)">
                                      <p:cBhvr>
                                        <p:cTn id="19"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a:scene3d>
            <a:camera prst="orthographicFront"/>
            <a:lightRig rig="threePt" dir="t"/>
          </a:scene3d>
          <a:sp3d>
            <a:bevelT w="114300" prst="hardEdge"/>
          </a:sp3d>
        </p:spPr>
        <p:style>
          <a:lnRef idx="1">
            <a:schemeClr val="accent3"/>
          </a:lnRef>
          <a:fillRef idx="2">
            <a:schemeClr val="accent3"/>
          </a:fillRef>
          <a:effectRef idx="1">
            <a:schemeClr val="accent3"/>
          </a:effectRef>
          <a:fontRef idx="minor">
            <a:schemeClr val="dk1"/>
          </a:fontRef>
        </p:style>
        <p:txBody>
          <a:bodyPr>
            <a:noAutofit/>
          </a:bodyPr>
          <a:lstStyle/>
          <a:p>
            <a:pPr marL="0" lvl="0" indent="0" algn="just">
              <a:buNone/>
            </a:pPr>
            <a:r>
              <a:rPr lang="en-US" smtClean="0">
                <a:solidFill>
                  <a:srgbClr val="C00000"/>
                </a:solidFill>
                <a:latin typeface="Times New Roman" pitchFamily="18" charset="0"/>
                <a:cs typeface="Times New Roman" pitchFamily="18" charset="0"/>
              </a:rPr>
              <a:t>- </a:t>
            </a:r>
            <a:r>
              <a:rPr lang="en-US" b="1" smtClean="0">
                <a:solidFill>
                  <a:srgbClr val="C00000"/>
                </a:solidFill>
                <a:latin typeface="Times New Roman" pitchFamily="18" charset="0"/>
                <a:cs typeface="Times New Roman" pitchFamily="18" charset="0"/>
              </a:rPr>
              <a:t>Hỗ </a:t>
            </a:r>
            <a:r>
              <a:rPr lang="en-US" b="1">
                <a:solidFill>
                  <a:srgbClr val="C00000"/>
                </a:solidFill>
                <a:latin typeface="Times New Roman" pitchFamily="18" charset="0"/>
                <a:cs typeface="Times New Roman" pitchFamily="18" charset="0"/>
              </a:rPr>
              <a:t>trợ tối đa việc tự động hóa mượn/trả </a:t>
            </a:r>
            <a:r>
              <a:rPr lang="en-US" b="1" smtClean="0">
                <a:solidFill>
                  <a:srgbClr val="C00000"/>
                </a:solidFill>
                <a:latin typeface="Times New Roman" pitchFamily="18" charset="0"/>
                <a:cs typeface="Times New Roman" pitchFamily="18" charset="0"/>
              </a:rPr>
              <a:t>TL: </a:t>
            </a:r>
            <a:r>
              <a:rPr lang="en-US">
                <a:solidFill>
                  <a:srgbClr val="0000FF"/>
                </a:solidFill>
                <a:latin typeface="Times New Roman" pitchFamily="18" charset="0"/>
                <a:cs typeface="Times New Roman" pitchFamily="18" charset="0"/>
              </a:rPr>
              <a:t>RFID cho phép tối đa hóa tính tự phục vụ của bạn đọc mà không yêu cầu sự can thiệp của CBTV. Bạn đọc có thể tự thực hiện các thủ tục </a:t>
            </a:r>
            <a:r>
              <a:rPr lang="en-US" smtClean="0">
                <a:solidFill>
                  <a:srgbClr val="0000FF"/>
                </a:solidFill>
                <a:latin typeface="Times New Roman" pitchFamily="18" charset="0"/>
                <a:cs typeface="Times New Roman" pitchFamily="18" charset="0"/>
              </a:rPr>
              <a:t>mượn/trả </a:t>
            </a:r>
            <a:r>
              <a:rPr lang="en-US">
                <a:solidFill>
                  <a:srgbClr val="0000FF"/>
                </a:solidFill>
                <a:latin typeface="Times New Roman" pitchFamily="18" charset="0"/>
                <a:cs typeface="Times New Roman" pitchFamily="18" charset="0"/>
              </a:rPr>
              <a:t>sách mà không cần thông qua </a:t>
            </a:r>
            <a:r>
              <a:rPr lang="en-US" smtClean="0">
                <a:solidFill>
                  <a:srgbClr val="0000FF"/>
                </a:solidFill>
                <a:latin typeface="Times New Roman" pitchFamily="18" charset="0"/>
                <a:cs typeface="Times New Roman" pitchFamily="18" charset="0"/>
              </a:rPr>
              <a:t>CBTV. </a:t>
            </a:r>
            <a:r>
              <a:rPr lang="en-US">
                <a:solidFill>
                  <a:srgbClr val="0000FF"/>
                </a:solidFill>
                <a:latin typeface="Times New Roman" pitchFamily="18" charset="0"/>
                <a:cs typeface="Times New Roman" pitchFamily="18" charset="0"/>
              </a:rPr>
              <a:t>Điều này được đánh giá cao do đã tạo ra sự riêng tư và sự chủ động cho bạn đọc.</a:t>
            </a:r>
          </a:p>
          <a:p>
            <a:pPr marL="0" lvl="0" indent="0" algn="just">
              <a:buNone/>
            </a:pPr>
            <a:r>
              <a:rPr lang="en-US" smtClean="0">
                <a:solidFill>
                  <a:srgbClr val="C00000"/>
                </a:solidFill>
                <a:latin typeface="Times New Roman" pitchFamily="18" charset="0"/>
                <a:cs typeface="Times New Roman" pitchFamily="18" charset="0"/>
              </a:rPr>
              <a:t>- </a:t>
            </a:r>
            <a:r>
              <a:rPr lang="en-US" b="1" smtClean="0">
                <a:solidFill>
                  <a:srgbClr val="C00000"/>
                </a:solidFill>
                <a:latin typeface="Times New Roman" pitchFamily="18" charset="0"/>
                <a:cs typeface="Times New Roman" pitchFamily="18" charset="0"/>
              </a:rPr>
              <a:t>Không </a:t>
            </a:r>
            <a:r>
              <a:rPr lang="en-US" b="1">
                <a:solidFill>
                  <a:srgbClr val="C00000"/>
                </a:solidFill>
                <a:latin typeface="Times New Roman" pitchFamily="18" charset="0"/>
                <a:cs typeface="Times New Roman" pitchFamily="18" charset="0"/>
              </a:rPr>
              <a:t>cần tiếp xúc trực tiếp với </a:t>
            </a:r>
            <a:r>
              <a:rPr lang="en-US" b="1" smtClean="0">
                <a:solidFill>
                  <a:srgbClr val="C00000"/>
                </a:solidFill>
                <a:latin typeface="Times New Roman" pitchFamily="18" charset="0"/>
                <a:cs typeface="Times New Roman" pitchFamily="18" charset="0"/>
              </a:rPr>
              <a:t>TL: </a:t>
            </a:r>
            <a:r>
              <a:rPr lang="en-US" smtClean="0">
                <a:solidFill>
                  <a:srgbClr val="0000FF"/>
                </a:solidFill>
                <a:latin typeface="Times New Roman" pitchFamily="18" charset="0"/>
                <a:cs typeface="Times New Roman" pitchFamily="18" charset="0"/>
              </a:rPr>
              <a:t>RFID </a:t>
            </a:r>
            <a:r>
              <a:rPr lang="en-US">
                <a:solidFill>
                  <a:srgbClr val="0000FF"/>
                </a:solidFill>
                <a:latin typeface="Times New Roman" pitchFamily="18" charset="0"/>
                <a:cs typeface="Times New Roman" pitchFamily="18" charset="0"/>
              </a:rPr>
              <a:t>cho phép máy đọc có thể nhận dạng được tài liệu ở khoảng cách từ xa mà không cần tiếp xúc trực tiếp với tài liệu.</a:t>
            </a:r>
          </a:p>
          <a:p>
            <a:pPr marL="0" indent="0" algn="just">
              <a:buNone/>
            </a:pPr>
            <a:r>
              <a:rPr lang="en-US" smtClean="0">
                <a:solidFill>
                  <a:srgbClr val="C00000"/>
                </a:solidFill>
                <a:latin typeface="Times New Roman" pitchFamily="18" charset="0"/>
                <a:cs typeface="Times New Roman" pitchFamily="18" charset="0"/>
              </a:rPr>
              <a:t>- </a:t>
            </a:r>
            <a:r>
              <a:rPr lang="en-US" b="1" smtClean="0">
                <a:solidFill>
                  <a:srgbClr val="C00000"/>
                </a:solidFill>
                <a:latin typeface="Times New Roman" pitchFamily="18" charset="0"/>
                <a:cs typeface="Times New Roman" pitchFamily="18" charset="0"/>
              </a:rPr>
              <a:t>Độ </a:t>
            </a:r>
            <a:r>
              <a:rPr lang="en-US" b="1">
                <a:solidFill>
                  <a:srgbClr val="C00000"/>
                </a:solidFill>
                <a:latin typeface="Times New Roman" pitchFamily="18" charset="0"/>
                <a:cs typeface="Times New Roman" pitchFamily="18" charset="0"/>
              </a:rPr>
              <a:t>bền của thẻ cao:</a:t>
            </a:r>
            <a:r>
              <a:rPr lang="en-US">
                <a:solidFill>
                  <a:srgbClr val="0000FF"/>
                </a:solidFill>
                <a:latin typeface="Times New Roman" pitchFamily="18" charset="0"/>
                <a:cs typeface="Times New Roman" pitchFamily="18" charset="0"/>
              </a:rPr>
              <a:t> </a:t>
            </a:r>
            <a:r>
              <a:rPr lang="en-US" smtClean="0">
                <a:solidFill>
                  <a:srgbClr val="0000FF"/>
                </a:solidFill>
                <a:latin typeface="Times New Roman" pitchFamily="18" charset="0"/>
                <a:cs typeface="Times New Roman" pitchFamily="18" charset="0"/>
              </a:rPr>
              <a:t>Thẻ </a:t>
            </a:r>
            <a:r>
              <a:rPr lang="en-US">
                <a:solidFill>
                  <a:srgbClr val="0000FF"/>
                </a:solidFill>
                <a:latin typeface="Times New Roman" pitchFamily="18" charset="0"/>
                <a:cs typeface="Times New Roman" pitchFamily="18" charset="0"/>
              </a:rPr>
              <a:t>RFID </a:t>
            </a:r>
            <a:r>
              <a:rPr lang="en-US" smtClean="0">
                <a:solidFill>
                  <a:srgbClr val="0000FF"/>
                </a:solidFill>
                <a:latin typeface="Times New Roman" pitchFamily="18" charset="0"/>
                <a:cs typeface="Times New Roman" pitchFamily="18" charset="0"/>
              </a:rPr>
              <a:t>có độ bền cao bởi </a:t>
            </a:r>
            <a:r>
              <a:rPr lang="en-US">
                <a:solidFill>
                  <a:srgbClr val="0000FF"/>
                </a:solidFill>
                <a:latin typeface="Times New Roman" pitchFamily="18" charset="0"/>
                <a:cs typeface="Times New Roman" pitchFamily="18" charset="0"/>
              </a:rPr>
              <a:t>vì nó không tiếp xúc trực tiếp với các thiết bị </a:t>
            </a:r>
            <a:r>
              <a:rPr lang="en-US" smtClean="0">
                <a:solidFill>
                  <a:srgbClr val="0000FF"/>
                </a:solidFill>
                <a:latin typeface="Times New Roman" pitchFamily="18" charset="0"/>
                <a:cs typeface="Times New Roman" pitchFamily="18" charset="0"/>
              </a:rPr>
              <a:t>khác, mỗi </a:t>
            </a:r>
            <a:r>
              <a:rPr lang="en-US">
                <a:solidFill>
                  <a:srgbClr val="0000FF"/>
                </a:solidFill>
                <a:latin typeface="Times New Roman" pitchFamily="18" charset="0"/>
                <a:cs typeface="Times New Roman" pitchFamily="18" charset="0"/>
              </a:rPr>
              <a:t>thẻ RFID có thể sử dụng ít nhất được 100.000 lượt mượn/trả trước khi nó bị </a:t>
            </a:r>
            <a:r>
              <a:rPr lang="en-US" smtClean="0">
                <a:solidFill>
                  <a:srgbClr val="0000FF"/>
                </a:solidFill>
                <a:latin typeface="Times New Roman" pitchFamily="18" charset="0"/>
                <a:cs typeface="Times New Roman" pitchFamily="18" charset="0"/>
              </a:rPr>
              <a:t>hư hỏng</a:t>
            </a:r>
            <a:r>
              <a:rPr lang="en-US">
                <a:solidFill>
                  <a:srgbClr val="0000FF"/>
                </a:solidFill>
                <a:latin typeface="Times New Roman" pitchFamily="18" charset="0"/>
                <a:cs typeface="Times New Roman" pitchFamily="18" charset="0"/>
              </a:rPr>
              <a:t>.</a:t>
            </a:r>
          </a:p>
        </p:txBody>
      </p:sp>
    </p:spTree>
    <p:extLst>
      <p:ext uri="{BB962C8B-B14F-4D97-AF65-F5344CB8AC3E}">
        <p14:creationId xmlns:p14="http://schemas.microsoft.com/office/powerpoint/2010/main" val="3493334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1000"/>
                                        <p:tgtEl>
                                          <p:spTgt spid="3">
                                            <p:bg/>
                                          </p:spTgt>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barn(inVertical)">
                                      <p:cBhvr>
                                        <p:cTn id="10" dur="1000"/>
                                        <p:tgtEl>
                                          <p:spTgt spid="3">
                                            <p:txEl>
                                              <p:pRg st="0" end="0"/>
                                            </p:txEl>
                                          </p:spTgt>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barn(inVertical)">
                                      <p:cBhvr>
                                        <p:cTn id="13" dur="1000"/>
                                        <p:tgtEl>
                                          <p:spTgt spid="3">
                                            <p:txEl>
                                              <p:pRg st="1" end="1"/>
                                            </p:txEl>
                                          </p:spTgt>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barn(inVertical)">
                                      <p:cBhvr>
                                        <p:cTn id="16"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0"/>
            <a:ext cx="9144000" cy="1143000"/>
          </a:xfrm>
          <a:scene3d>
            <a:camera prst="orthographicFront"/>
            <a:lightRig rig="threePt" dir="t"/>
          </a:scene3d>
          <a:sp3d>
            <a:bevelT w="114300" prst="hardEdge"/>
          </a:sp3d>
        </p:spPr>
        <p:style>
          <a:lnRef idx="1">
            <a:schemeClr val="accent6"/>
          </a:lnRef>
          <a:fillRef idx="3">
            <a:schemeClr val="accent6"/>
          </a:fillRef>
          <a:effectRef idx="2">
            <a:schemeClr val="accent6"/>
          </a:effectRef>
          <a:fontRef idx="minor">
            <a:schemeClr val="lt1"/>
          </a:fontRef>
        </p:style>
        <p:txBody>
          <a:bodyPr>
            <a:noAutofit/>
          </a:bodyPr>
          <a:lstStyle/>
          <a:p>
            <a:r>
              <a:rPr lang="en-US" sz="2800" b="1">
                <a:solidFill>
                  <a:srgbClr val="FF0000"/>
                </a:solidFill>
                <a:latin typeface="Times New Roman" pitchFamily="18" charset="0"/>
                <a:cs typeface="Times New Roman" pitchFamily="18" charset="0"/>
              </a:rPr>
              <a:t>NGUYÊN LÝ VẬN HÀNH VÀ CÁC THÀNH PHẦN THIẾT BỊ TRONG HỆ THỐNG </a:t>
            </a:r>
            <a:r>
              <a:rPr lang="en-US" sz="2800" b="1" smtClean="0">
                <a:solidFill>
                  <a:srgbClr val="FF0000"/>
                </a:solidFill>
                <a:latin typeface="Times New Roman" pitchFamily="18" charset="0"/>
                <a:cs typeface="Times New Roman" pitchFamily="18" charset="0"/>
              </a:rPr>
              <a:t>RFID</a:t>
            </a:r>
            <a:endParaRPr lang="en-US" sz="2800">
              <a:solidFill>
                <a:srgbClr val="FF0000"/>
              </a:solidFill>
              <a:latin typeface="Times New Roman" pitchFamily="18" charset="0"/>
              <a:cs typeface="Times New Roman" pitchFamily="18" charset="0"/>
            </a:endParaRPr>
          </a:p>
        </p:txBody>
      </p:sp>
      <p:pic>
        <p:nvPicPr>
          <p:cNvPr id="4" name="Picture 3"/>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0" y="1143000"/>
            <a:ext cx="9144000" cy="5715001"/>
          </a:xfrm>
          <a:prstGeom prst="rect">
            <a:avLst/>
          </a:prstGeom>
          <a:noFill/>
          <a:ln w="76200">
            <a:solidFill>
              <a:srgbClr val="00B050"/>
            </a:solidFill>
          </a:ln>
          <a:effectLst>
            <a:softEdge rad="63500"/>
          </a:effectLst>
          <a:scene3d>
            <a:camera prst="orthographicFront"/>
            <a:lightRig rig="threePt" dir="t"/>
          </a:scene3d>
          <a:sp3d>
            <a:bevelT w="114300" prst="hardEdge"/>
            <a:bevelB w="114300" prst="hardEdge"/>
          </a:sp3d>
        </p:spPr>
      </p:pic>
    </p:spTree>
    <p:extLst>
      <p:ext uri="{BB962C8B-B14F-4D97-AF65-F5344CB8AC3E}">
        <p14:creationId xmlns:p14="http://schemas.microsoft.com/office/powerpoint/2010/main" val="2014059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5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2000" fill="hold"/>
                                        <p:tgtEl>
                                          <p:spTgt spid="4"/>
                                        </p:tgtEl>
                                        <p:attrNameLst>
                                          <p:attrName>ppt_w</p:attrName>
                                        </p:attrNameLst>
                                      </p:cBhvr>
                                      <p:tavLst>
                                        <p:tav tm="0">
                                          <p:val>
                                            <p:fltVal val="0"/>
                                          </p:val>
                                        </p:tav>
                                        <p:tav tm="100000">
                                          <p:val>
                                            <p:strVal val="#ppt_w"/>
                                          </p:val>
                                        </p:tav>
                                      </p:tavLst>
                                    </p:anim>
                                    <p:anim calcmode="lin" valueType="num">
                                      <p:cBhvr>
                                        <p:cTn id="11" dur="2000" fill="hold"/>
                                        <p:tgtEl>
                                          <p:spTgt spid="4"/>
                                        </p:tgtEl>
                                        <p:attrNameLst>
                                          <p:attrName>ppt_h</p:attrName>
                                        </p:attrNameLst>
                                      </p:cBhvr>
                                      <p:tavLst>
                                        <p:tav tm="0">
                                          <p:val>
                                            <p:fltVal val="0"/>
                                          </p:val>
                                        </p:tav>
                                        <p:tav tm="100000">
                                          <p:val>
                                            <p:strVal val="#ppt_h"/>
                                          </p:val>
                                        </p:tav>
                                      </p:tavLst>
                                    </p:anim>
                                    <p:animEffect transition="in" filter="fade">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a:scene3d>
            <a:camera prst="orthographicFront"/>
            <a:lightRig rig="threePt" dir="t"/>
          </a:scene3d>
          <a:sp3d>
            <a:bevelT w="114300" prst="hardEdge"/>
          </a:sp3d>
        </p:spPr>
        <p:style>
          <a:lnRef idx="1">
            <a:schemeClr val="accent3"/>
          </a:lnRef>
          <a:fillRef idx="2">
            <a:schemeClr val="accent3"/>
          </a:fillRef>
          <a:effectRef idx="1">
            <a:schemeClr val="accent3"/>
          </a:effectRef>
          <a:fontRef idx="minor">
            <a:schemeClr val="dk1"/>
          </a:fontRef>
        </p:style>
        <p:txBody>
          <a:bodyPr>
            <a:noAutofit/>
          </a:bodyPr>
          <a:lstStyle/>
          <a:p>
            <a:pPr marL="0" lvl="0" indent="461963" algn="just">
              <a:buNone/>
            </a:pPr>
            <a:r>
              <a:rPr lang="en-US" sz="2800" b="1">
                <a:solidFill>
                  <a:srgbClr val="C00000"/>
                </a:solidFill>
                <a:latin typeface="Times New Roman" pitchFamily="18" charset="0"/>
                <a:cs typeface="Times New Roman" pitchFamily="18" charset="0"/>
              </a:rPr>
              <a:t>-</a:t>
            </a:r>
            <a:r>
              <a:rPr lang="en-US" sz="2900" smtClean="0">
                <a:solidFill>
                  <a:srgbClr val="0000FF"/>
                </a:solidFill>
                <a:latin typeface="Times New Roman" pitchFamily="18" charset="0"/>
                <a:cs typeface="Times New Roman" pitchFamily="18" charset="0"/>
              </a:rPr>
              <a:t> </a:t>
            </a:r>
            <a:r>
              <a:rPr lang="en-US" sz="2800" b="1">
                <a:solidFill>
                  <a:srgbClr val="C00000"/>
                </a:solidFill>
                <a:latin typeface="Times New Roman" pitchFamily="18" charset="0"/>
                <a:cs typeface="Times New Roman" pitchFamily="18" charset="0"/>
              </a:rPr>
              <a:t>Tài </a:t>
            </a:r>
            <a:r>
              <a:rPr lang="en-US" sz="2800" b="1">
                <a:solidFill>
                  <a:srgbClr val="C00000"/>
                </a:solidFill>
                <a:latin typeface="Times New Roman" pitchFamily="18" charset="0"/>
                <a:cs typeface="Times New Roman" pitchFamily="18" charset="0"/>
              </a:rPr>
              <a:t>liệu mới bổ sung vào Thư viện </a:t>
            </a:r>
            <a:r>
              <a:rPr lang="en-US" sz="2900">
                <a:solidFill>
                  <a:srgbClr val="0000FF"/>
                </a:solidFill>
                <a:latin typeface="Times New Roman" pitchFamily="18" charset="0"/>
                <a:cs typeface="Times New Roman" pitchFamily="18" charset="0"/>
              </a:rPr>
              <a:t>sẽ được phân loại và dán nhãn, chính là các chip RFID, sau đó đưa tới trạm lập trình </a:t>
            </a:r>
            <a:r>
              <a:rPr lang="en-US" sz="2900" b="1">
                <a:solidFill>
                  <a:srgbClr val="FF0000"/>
                </a:solidFill>
                <a:latin typeface="Times New Roman" pitchFamily="18" charset="0"/>
                <a:cs typeface="Times New Roman" pitchFamily="18" charset="0"/>
              </a:rPr>
              <a:t>(1)</a:t>
            </a:r>
            <a:r>
              <a:rPr lang="en-US" sz="2900">
                <a:solidFill>
                  <a:srgbClr val="0000FF"/>
                </a:solidFill>
                <a:latin typeface="Times New Roman" pitchFamily="18" charset="0"/>
                <a:cs typeface="Times New Roman" pitchFamily="18" charset="0"/>
              </a:rPr>
              <a:t>. Tại trạm lập trình </a:t>
            </a:r>
            <a:r>
              <a:rPr lang="en-US" sz="2900" b="1">
                <a:solidFill>
                  <a:srgbClr val="FF0000"/>
                </a:solidFill>
                <a:latin typeface="Times New Roman" pitchFamily="18" charset="0"/>
                <a:cs typeface="Times New Roman" pitchFamily="18" charset="0"/>
              </a:rPr>
              <a:t>(1)</a:t>
            </a:r>
            <a:r>
              <a:rPr lang="en-US" sz="2900">
                <a:solidFill>
                  <a:srgbClr val="0000FF"/>
                </a:solidFill>
                <a:latin typeface="Times New Roman" pitchFamily="18" charset="0"/>
                <a:cs typeface="Times New Roman" pitchFamily="18" charset="0"/>
              </a:rPr>
              <a:t> chip RFID sẽ được nạp các thông tin cần thiết. Chíp gắn trên tài liệu sau khi nạp thông tin sẽ luôn ở trạng thái đã được kích hoạt (activated). Tài liệu sau đó được chuyển tới kho sách </a:t>
            </a:r>
            <a:r>
              <a:rPr lang="en-US" sz="2900" b="1">
                <a:solidFill>
                  <a:srgbClr val="FF0000"/>
                </a:solidFill>
                <a:latin typeface="Times New Roman" pitchFamily="18" charset="0"/>
                <a:cs typeface="Times New Roman" pitchFamily="18" charset="0"/>
              </a:rPr>
              <a:t>(2)</a:t>
            </a:r>
            <a:r>
              <a:rPr lang="en-US" sz="2900">
                <a:solidFill>
                  <a:srgbClr val="0000FF"/>
                </a:solidFill>
                <a:latin typeface="Times New Roman" pitchFamily="18" charset="0"/>
                <a:cs typeface="Times New Roman" pitchFamily="18" charset="0"/>
              </a:rPr>
              <a:t> để bạn đọc có thể chọn mượn.</a:t>
            </a:r>
          </a:p>
          <a:p>
            <a:pPr marL="0" lvl="0" indent="461963" algn="just">
              <a:buNone/>
            </a:pPr>
            <a:r>
              <a:rPr lang="en-US" sz="2800" b="1">
                <a:solidFill>
                  <a:srgbClr val="C00000"/>
                </a:solidFill>
                <a:latin typeface="Times New Roman" pitchFamily="18" charset="0"/>
                <a:cs typeface="Times New Roman" pitchFamily="18" charset="0"/>
              </a:rPr>
              <a:t>- Bạn </a:t>
            </a:r>
            <a:r>
              <a:rPr lang="en-US" sz="2800" b="1">
                <a:solidFill>
                  <a:srgbClr val="C00000"/>
                </a:solidFill>
                <a:latin typeface="Times New Roman" pitchFamily="18" charset="0"/>
                <a:cs typeface="Times New Roman" pitchFamily="18" charset="0"/>
              </a:rPr>
              <a:t>đọc có thể đăng ký mượn tài liệu bằng 2 cách:</a:t>
            </a:r>
          </a:p>
          <a:p>
            <a:pPr marL="0" indent="461963" algn="just">
              <a:buNone/>
            </a:pPr>
            <a:r>
              <a:rPr lang="en-US" sz="2900">
                <a:solidFill>
                  <a:srgbClr val="0000FF"/>
                </a:solidFill>
                <a:latin typeface="Times New Roman" pitchFamily="18" charset="0"/>
                <a:cs typeface="Times New Roman" pitchFamily="18" charset="0"/>
              </a:rPr>
              <a:t>+ </a:t>
            </a:r>
            <a:r>
              <a:rPr lang="en-US" sz="2900" smtClean="0">
                <a:solidFill>
                  <a:srgbClr val="0000FF"/>
                </a:solidFill>
                <a:latin typeface="Times New Roman" pitchFamily="18" charset="0"/>
                <a:cs typeface="Times New Roman" pitchFamily="18" charset="0"/>
              </a:rPr>
              <a:t>Mượn </a:t>
            </a:r>
            <a:r>
              <a:rPr lang="en-US" sz="2900">
                <a:solidFill>
                  <a:srgbClr val="0000FF"/>
                </a:solidFill>
                <a:latin typeface="Times New Roman" pitchFamily="18" charset="0"/>
                <a:cs typeface="Times New Roman" pitchFamily="18" charset="0"/>
              </a:rPr>
              <a:t>tài liệu tại trạm lưu thông </a:t>
            </a:r>
            <a:r>
              <a:rPr lang="en-US" sz="2900" b="1">
                <a:solidFill>
                  <a:srgbClr val="FF0000"/>
                </a:solidFill>
                <a:latin typeface="Times New Roman" pitchFamily="18" charset="0"/>
                <a:cs typeface="Times New Roman" pitchFamily="18" charset="0"/>
              </a:rPr>
              <a:t>(3)</a:t>
            </a:r>
            <a:r>
              <a:rPr lang="en-US" sz="2900">
                <a:solidFill>
                  <a:srgbClr val="0000FF"/>
                </a:solidFill>
                <a:latin typeface="Times New Roman" pitchFamily="18" charset="0"/>
                <a:cs typeface="Times New Roman" pitchFamily="18" charset="0"/>
              </a:rPr>
              <a:t>: Tại đây CBTV sẽ kiểm tra thông tin tài liệu trong chip RFID gắn trên tài liệu. Trạm sẽ tự động nhận dạng tài liệu theo các thông tin đã được lập trình trên chip RFID và xác nhận cho mượn (check-out). Đồng thời chip RFID gắn trên tài liệu sẽ được bỏ kích hoạt (de-activated) tính năng chống trộm (EAS) và bạn đọc có thể mang tài liệu ra khỏi Thư viện.</a:t>
            </a:r>
          </a:p>
        </p:txBody>
      </p:sp>
    </p:spTree>
    <p:extLst>
      <p:ext uri="{BB962C8B-B14F-4D97-AF65-F5344CB8AC3E}">
        <p14:creationId xmlns:p14="http://schemas.microsoft.com/office/powerpoint/2010/main" val="2601287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1000"/>
                                        <p:tgtEl>
                                          <p:spTgt spid="3">
                                            <p:bg/>
                                          </p:spTgt>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barn(inVertical)">
                                      <p:cBhvr>
                                        <p:cTn id="10" dur="1000"/>
                                        <p:tgtEl>
                                          <p:spTgt spid="3">
                                            <p:txEl>
                                              <p:pRg st="0" end="0"/>
                                            </p:txEl>
                                          </p:spTgt>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barn(inVertical)">
                                      <p:cBhvr>
                                        <p:cTn id="13" dur="1000"/>
                                        <p:tgtEl>
                                          <p:spTgt spid="3">
                                            <p:txEl>
                                              <p:pRg st="1" end="1"/>
                                            </p:txEl>
                                          </p:spTgt>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barn(inVertical)">
                                      <p:cBhvr>
                                        <p:cTn id="16"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a:scene3d>
            <a:camera prst="orthographicFront"/>
            <a:lightRig rig="threePt" dir="t"/>
          </a:scene3d>
          <a:sp3d>
            <a:bevelT w="114300" prst="hardEdge"/>
          </a:sp3d>
        </p:spPr>
        <p:style>
          <a:lnRef idx="1">
            <a:schemeClr val="accent3"/>
          </a:lnRef>
          <a:fillRef idx="2">
            <a:schemeClr val="accent3"/>
          </a:fillRef>
          <a:effectRef idx="1">
            <a:schemeClr val="accent3"/>
          </a:effectRef>
          <a:fontRef idx="minor">
            <a:schemeClr val="dk1"/>
          </a:fontRef>
        </p:style>
        <p:txBody>
          <a:bodyPr>
            <a:noAutofit/>
          </a:bodyPr>
          <a:lstStyle/>
          <a:p>
            <a:pPr marL="0" indent="461963" algn="just">
              <a:buNone/>
            </a:pPr>
            <a:r>
              <a:rPr lang="en-US" sz="2800">
                <a:solidFill>
                  <a:srgbClr val="0000FF"/>
                </a:solidFill>
                <a:latin typeface="Times New Roman" pitchFamily="18" charset="0"/>
                <a:cs typeface="Times New Roman" pitchFamily="18" charset="0"/>
              </a:rPr>
              <a:t>+ </a:t>
            </a:r>
            <a:r>
              <a:rPr lang="en-US" sz="2800" smtClean="0">
                <a:solidFill>
                  <a:srgbClr val="0000FF"/>
                </a:solidFill>
                <a:latin typeface="Times New Roman" pitchFamily="18" charset="0"/>
                <a:cs typeface="Times New Roman" pitchFamily="18" charset="0"/>
              </a:rPr>
              <a:t>Mượn </a:t>
            </a:r>
            <a:r>
              <a:rPr lang="en-US" sz="2800">
                <a:solidFill>
                  <a:srgbClr val="0000FF"/>
                </a:solidFill>
                <a:latin typeface="Times New Roman" pitchFamily="18" charset="0"/>
                <a:cs typeface="Times New Roman" pitchFamily="18" charset="0"/>
              </a:rPr>
              <a:t>tài liệu tại các trạm tự mượn/trả </a:t>
            </a:r>
            <a:r>
              <a:rPr lang="en-US" sz="2800" b="1">
                <a:solidFill>
                  <a:srgbClr val="FF0000"/>
                </a:solidFill>
                <a:latin typeface="Times New Roman" pitchFamily="18" charset="0"/>
                <a:cs typeface="Times New Roman" pitchFamily="18" charset="0"/>
              </a:rPr>
              <a:t>(5)</a:t>
            </a:r>
            <a:r>
              <a:rPr lang="en-US" sz="2800" b="1">
                <a:solidFill>
                  <a:srgbClr val="0000FF"/>
                </a:solidFill>
                <a:latin typeface="Times New Roman" pitchFamily="18" charset="0"/>
                <a:cs typeface="Times New Roman" pitchFamily="18" charset="0"/>
              </a:rPr>
              <a:t> </a:t>
            </a:r>
            <a:r>
              <a:rPr lang="en-US" sz="2800">
                <a:solidFill>
                  <a:srgbClr val="0000FF"/>
                </a:solidFill>
                <a:latin typeface="Times New Roman" pitchFamily="18" charset="0"/>
                <a:cs typeface="Times New Roman" pitchFamily="18" charset="0"/>
              </a:rPr>
              <a:t>vị trí thường đặt ở đầu các khu vực giá sách: Bạn đọc cần có thẻ ID (thẻ Thư viện) (bao gồm thông tin họ tên, khoa, lớp…) để đăng ký mượn. Trạm sẽ tự động kiểm tra thông tin các tài liệu trên chip RFID và xác nhận cho mượn (check-out) với thông tin trên thẻ ID, đồng thời bỏ kích hoạt (de-activated) tính năng chống trộm (EAS). Sau khi hoàn thành bạn đọc sẽ nhận được một biên lai ghi thông tin về việc mượn tài liệu và có thể mang tài liệu ra khỏi Thư viện.</a:t>
            </a:r>
          </a:p>
          <a:p>
            <a:pPr marL="0" indent="461963" algn="just">
              <a:buNone/>
            </a:pPr>
            <a:r>
              <a:rPr lang="en-US" sz="2800" b="1">
                <a:solidFill>
                  <a:srgbClr val="C00000"/>
                </a:solidFill>
                <a:latin typeface="Times New Roman" pitchFamily="18" charset="0"/>
                <a:cs typeface="Times New Roman" pitchFamily="18" charset="0"/>
              </a:rPr>
              <a:t>- Sau </a:t>
            </a:r>
            <a:r>
              <a:rPr lang="en-US" sz="2800" b="1">
                <a:solidFill>
                  <a:srgbClr val="C00000"/>
                </a:solidFill>
                <a:latin typeface="Times New Roman" pitchFamily="18" charset="0"/>
                <a:cs typeface="Times New Roman" pitchFamily="18" charset="0"/>
              </a:rPr>
              <a:t>khi đã làm đầy đủ thủ tục mượn tài liệu, </a:t>
            </a:r>
            <a:r>
              <a:rPr lang="en-US" sz="2800">
                <a:solidFill>
                  <a:srgbClr val="0000FF"/>
                </a:solidFill>
                <a:latin typeface="Times New Roman" pitchFamily="18" charset="0"/>
                <a:cs typeface="Times New Roman" pitchFamily="18" charset="0"/>
              </a:rPr>
              <a:t>bạn đọc sẽ mang ra ngoài theo cổng an ninh </a:t>
            </a:r>
            <a:r>
              <a:rPr lang="en-US" sz="2800" b="1">
                <a:solidFill>
                  <a:srgbClr val="FF0000"/>
                </a:solidFill>
                <a:latin typeface="Times New Roman" pitchFamily="18" charset="0"/>
                <a:cs typeface="Times New Roman" pitchFamily="18" charset="0"/>
              </a:rPr>
              <a:t>(4)</a:t>
            </a:r>
            <a:r>
              <a:rPr lang="en-US" sz="2800">
                <a:solidFill>
                  <a:srgbClr val="0000FF"/>
                </a:solidFill>
                <a:latin typeface="Times New Roman" pitchFamily="18" charset="0"/>
                <a:cs typeface="Times New Roman" pitchFamily="18" charset="0"/>
              </a:rPr>
              <a:t>. Nếu đăng ký đúng thủ tục nghĩa là chip RFID trên tài liệu đã được bỏ kích hoạt tính năng an ninh và cổng sẽ không báo động. Ngược lại, nếu chưa đúng thủ tục hoặc bạn đọc cố ý lấy trộm tài liệu, cổng an ninh sẽ báo động bằng còi và đèn hiệu.</a:t>
            </a:r>
          </a:p>
        </p:txBody>
      </p:sp>
    </p:spTree>
    <p:extLst>
      <p:ext uri="{BB962C8B-B14F-4D97-AF65-F5344CB8AC3E}">
        <p14:creationId xmlns:p14="http://schemas.microsoft.com/office/powerpoint/2010/main" val="1581753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1000"/>
                                        <p:tgtEl>
                                          <p:spTgt spid="3">
                                            <p:bg/>
                                          </p:spTgt>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barn(inVertical)">
                                      <p:cBhvr>
                                        <p:cTn id="10" dur="1000"/>
                                        <p:tgtEl>
                                          <p:spTgt spid="3">
                                            <p:txEl>
                                              <p:pRg st="0" end="0"/>
                                            </p:txEl>
                                          </p:spTgt>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barn(inVertical)">
                                      <p:cBhvr>
                                        <p:cTn id="13"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a:scene3d>
            <a:camera prst="orthographicFront"/>
            <a:lightRig rig="threePt" dir="t"/>
          </a:scene3d>
          <a:sp3d>
            <a:bevelT w="114300" prst="hardEdge"/>
          </a:sp3d>
        </p:spPr>
        <p:style>
          <a:lnRef idx="1">
            <a:schemeClr val="accent3"/>
          </a:lnRef>
          <a:fillRef idx="2">
            <a:schemeClr val="accent3"/>
          </a:fillRef>
          <a:effectRef idx="1">
            <a:schemeClr val="accent3"/>
          </a:effectRef>
          <a:fontRef idx="minor">
            <a:schemeClr val="dk1"/>
          </a:fontRef>
        </p:style>
        <p:txBody>
          <a:bodyPr>
            <a:noAutofit/>
          </a:bodyPr>
          <a:lstStyle/>
          <a:p>
            <a:pPr lvl="0" indent="461963" algn="just"/>
            <a:r>
              <a:rPr lang="en-US" sz="2800" b="1">
                <a:solidFill>
                  <a:srgbClr val="C00000"/>
                </a:solidFill>
                <a:latin typeface="Times New Roman" pitchFamily="18" charset="0"/>
                <a:cs typeface="Times New Roman" pitchFamily="18" charset="0"/>
              </a:rPr>
              <a:t>- Khi </a:t>
            </a:r>
            <a:r>
              <a:rPr lang="en-US" sz="2800" b="1">
                <a:solidFill>
                  <a:srgbClr val="C00000"/>
                </a:solidFill>
                <a:latin typeface="Times New Roman" pitchFamily="18" charset="0"/>
                <a:cs typeface="Times New Roman" pitchFamily="18" charset="0"/>
              </a:rPr>
              <a:t>bạn đọc tới trả </a:t>
            </a:r>
            <a:r>
              <a:rPr lang="en-US" sz="2800" b="1">
                <a:solidFill>
                  <a:srgbClr val="C00000"/>
                </a:solidFill>
                <a:latin typeface="Times New Roman" pitchFamily="18" charset="0"/>
                <a:cs typeface="Times New Roman" pitchFamily="18" charset="0"/>
              </a:rPr>
              <a:t>TL</a:t>
            </a:r>
            <a:r>
              <a:rPr lang="en-US" sz="2800" smtClean="0">
                <a:solidFill>
                  <a:srgbClr val="0000FF"/>
                </a:solidFill>
                <a:latin typeface="Times New Roman" pitchFamily="18" charset="0"/>
                <a:cs typeface="Times New Roman" pitchFamily="18" charset="0"/>
              </a:rPr>
              <a:t>, TL trả </a:t>
            </a:r>
            <a:r>
              <a:rPr lang="en-US" sz="2800">
                <a:solidFill>
                  <a:srgbClr val="0000FF"/>
                </a:solidFill>
                <a:latin typeface="Times New Roman" pitchFamily="18" charset="0"/>
                <a:cs typeface="Times New Roman" pitchFamily="18" charset="0"/>
              </a:rPr>
              <a:t>sẽ được kích hoạt tính năng chống trộm và đưa vào xếp lên giá. Để trả </a:t>
            </a:r>
            <a:r>
              <a:rPr lang="en-US" sz="2800">
                <a:solidFill>
                  <a:srgbClr val="0000FF"/>
                </a:solidFill>
                <a:latin typeface="Times New Roman" pitchFamily="18" charset="0"/>
                <a:cs typeface="Times New Roman" pitchFamily="18" charset="0"/>
              </a:rPr>
              <a:t>TL bạn </a:t>
            </a:r>
            <a:r>
              <a:rPr lang="en-US" sz="2800">
                <a:solidFill>
                  <a:srgbClr val="0000FF"/>
                </a:solidFill>
                <a:latin typeface="Times New Roman" pitchFamily="18" charset="0"/>
                <a:cs typeface="Times New Roman" pitchFamily="18" charset="0"/>
              </a:rPr>
              <a:t>đọc có thể chọn một trong những cách sau:</a:t>
            </a:r>
          </a:p>
          <a:p>
            <a:pPr indent="461963" algn="just"/>
            <a:r>
              <a:rPr lang="en-US" sz="2800">
                <a:solidFill>
                  <a:srgbClr val="0000FF"/>
                </a:solidFill>
                <a:latin typeface="Times New Roman" pitchFamily="18" charset="0"/>
                <a:cs typeface="Times New Roman" pitchFamily="18" charset="0"/>
              </a:rPr>
              <a:t>+ </a:t>
            </a:r>
            <a:r>
              <a:rPr lang="en-US" sz="2800" smtClean="0">
                <a:solidFill>
                  <a:srgbClr val="0000FF"/>
                </a:solidFill>
                <a:latin typeface="Times New Roman" pitchFamily="18" charset="0"/>
                <a:cs typeface="Times New Roman" pitchFamily="18" charset="0"/>
              </a:rPr>
              <a:t>Trả </a:t>
            </a:r>
            <a:r>
              <a:rPr lang="en-US" sz="2800">
                <a:solidFill>
                  <a:srgbClr val="0000FF"/>
                </a:solidFill>
                <a:latin typeface="Times New Roman" pitchFamily="18" charset="0"/>
                <a:cs typeface="Times New Roman" pitchFamily="18" charset="0"/>
              </a:rPr>
              <a:t>TL </a:t>
            </a:r>
            <a:r>
              <a:rPr lang="en-US" sz="2800">
                <a:solidFill>
                  <a:srgbClr val="0000FF"/>
                </a:solidFill>
                <a:latin typeface="Times New Roman" pitchFamily="18" charset="0"/>
                <a:cs typeface="Times New Roman" pitchFamily="18" charset="0"/>
              </a:rPr>
              <a:t>tại trạm lưu thông </a:t>
            </a:r>
            <a:r>
              <a:rPr lang="en-US" sz="2800" b="1">
                <a:solidFill>
                  <a:srgbClr val="FF0000"/>
                </a:solidFill>
                <a:latin typeface="Times New Roman" pitchFamily="18" charset="0"/>
                <a:cs typeface="Times New Roman" pitchFamily="18" charset="0"/>
              </a:rPr>
              <a:t>(3)</a:t>
            </a:r>
            <a:r>
              <a:rPr lang="en-US" sz="2800">
                <a:solidFill>
                  <a:srgbClr val="0000FF"/>
                </a:solidFill>
                <a:latin typeface="Times New Roman" pitchFamily="18" charset="0"/>
                <a:cs typeface="Times New Roman" pitchFamily="18" charset="0"/>
              </a:rPr>
              <a:t>: CBTV sẽ nhận lại </a:t>
            </a:r>
            <a:r>
              <a:rPr lang="en-US" sz="2800">
                <a:solidFill>
                  <a:srgbClr val="0000FF"/>
                </a:solidFill>
                <a:latin typeface="Times New Roman" pitchFamily="18" charset="0"/>
                <a:cs typeface="Times New Roman" pitchFamily="18" charset="0"/>
              </a:rPr>
              <a:t>TL </a:t>
            </a:r>
            <a:r>
              <a:rPr lang="en-US" sz="2800">
                <a:solidFill>
                  <a:srgbClr val="0000FF"/>
                </a:solidFill>
                <a:latin typeface="Times New Roman" pitchFamily="18" charset="0"/>
                <a:cs typeface="Times New Roman" pitchFamily="18" charset="0"/>
              </a:rPr>
              <a:t>sau đó kiểm tra thông tin </a:t>
            </a:r>
            <a:r>
              <a:rPr lang="en-US" sz="2800">
                <a:solidFill>
                  <a:srgbClr val="0000FF"/>
                </a:solidFill>
                <a:latin typeface="Times New Roman" pitchFamily="18" charset="0"/>
                <a:cs typeface="Times New Roman" pitchFamily="18" charset="0"/>
              </a:rPr>
              <a:t>TL </a:t>
            </a:r>
            <a:r>
              <a:rPr lang="en-US" sz="2800">
                <a:solidFill>
                  <a:srgbClr val="0000FF"/>
                </a:solidFill>
                <a:latin typeface="Times New Roman" pitchFamily="18" charset="0"/>
                <a:cs typeface="Times New Roman" pitchFamily="18" charset="0"/>
              </a:rPr>
              <a:t>trên trạm lưu thông. Sau khi trạm lưu thông nhận dạng đúng </a:t>
            </a:r>
            <a:r>
              <a:rPr lang="en-US" sz="2800">
                <a:solidFill>
                  <a:srgbClr val="0000FF"/>
                </a:solidFill>
                <a:latin typeface="Times New Roman" pitchFamily="18" charset="0"/>
                <a:cs typeface="Times New Roman" pitchFamily="18" charset="0"/>
              </a:rPr>
              <a:t>TL </a:t>
            </a:r>
            <a:r>
              <a:rPr lang="en-US" sz="2800">
                <a:solidFill>
                  <a:srgbClr val="0000FF"/>
                </a:solidFill>
                <a:latin typeface="Times New Roman" pitchFamily="18" charset="0"/>
                <a:cs typeface="Times New Roman" pitchFamily="18" charset="0"/>
              </a:rPr>
              <a:t>của </a:t>
            </a:r>
            <a:r>
              <a:rPr lang="en-US" sz="2800" smtClean="0">
                <a:solidFill>
                  <a:srgbClr val="0000FF"/>
                </a:solidFill>
                <a:latin typeface="Times New Roman" pitchFamily="18" charset="0"/>
                <a:cs typeface="Times New Roman" pitchFamily="18" charset="0"/>
              </a:rPr>
              <a:t>TV </a:t>
            </a:r>
            <a:r>
              <a:rPr lang="en-US" sz="2800">
                <a:solidFill>
                  <a:srgbClr val="0000FF"/>
                </a:solidFill>
                <a:latin typeface="Times New Roman" pitchFamily="18" charset="0"/>
                <a:cs typeface="Times New Roman" pitchFamily="18" charset="0"/>
              </a:rPr>
              <a:t>nó sẽ tự động thêm </a:t>
            </a:r>
            <a:r>
              <a:rPr lang="en-US" sz="2800">
                <a:solidFill>
                  <a:srgbClr val="0000FF"/>
                </a:solidFill>
                <a:latin typeface="Times New Roman" pitchFamily="18" charset="0"/>
                <a:cs typeface="Times New Roman" pitchFamily="18" charset="0"/>
              </a:rPr>
              <a:t>TL </a:t>
            </a:r>
            <a:r>
              <a:rPr lang="en-US" sz="2800">
                <a:solidFill>
                  <a:srgbClr val="0000FF"/>
                </a:solidFill>
                <a:latin typeface="Times New Roman" pitchFamily="18" charset="0"/>
                <a:cs typeface="Times New Roman" pitchFamily="18" charset="0"/>
              </a:rPr>
              <a:t>vào danh sách </a:t>
            </a:r>
            <a:r>
              <a:rPr lang="en-US" sz="2800">
                <a:solidFill>
                  <a:srgbClr val="0000FF"/>
                </a:solidFill>
                <a:latin typeface="Times New Roman" pitchFamily="18" charset="0"/>
                <a:cs typeface="Times New Roman" pitchFamily="18" charset="0"/>
              </a:rPr>
              <a:t>TL </a:t>
            </a:r>
            <a:r>
              <a:rPr lang="en-US" sz="2800">
                <a:solidFill>
                  <a:srgbClr val="0000FF"/>
                </a:solidFill>
                <a:latin typeface="Times New Roman" pitchFamily="18" charset="0"/>
                <a:cs typeface="Times New Roman" pitchFamily="18" charset="0"/>
              </a:rPr>
              <a:t>sẵn sàng cho mượn của </a:t>
            </a:r>
            <a:r>
              <a:rPr lang="en-US" sz="2800" smtClean="0">
                <a:solidFill>
                  <a:srgbClr val="0000FF"/>
                </a:solidFill>
                <a:latin typeface="Times New Roman" pitchFamily="18" charset="0"/>
                <a:cs typeface="Times New Roman" pitchFamily="18" charset="0"/>
              </a:rPr>
              <a:t>TV </a:t>
            </a:r>
            <a:r>
              <a:rPr lang="en-US" sz="2800">
                <a:solidFill>
                  <a:srgbClr val="0000FF"/>
                </a:solidFill>
                <a:latin typeface="Times New Roman" pitchFamily="18" charset="0"/>
                <a:cs typeface="Times New Roman" pitchFamily="18" charset="0"/>
              </a:rPr>
              <a:t>đồng thời kích hoạt tính năng chống trộm. </a:t>
            </a:r>
            <a:r>
              <a:rPr lang="en-US" sz="2800">
                <a:solidFill>
                  <a:srgbClr val="0000FF"/>
                </a:solidFill>
                <a:latin typeface="Times New Roman" pitchFamily="18" charset="0"/>
                <a:cs typeface="Times New Roman" pitchFamily="18" charset="0"/>
              </a:rPr>
              <a:t>TL </a:t>
            </a:r>
            <a:r>
              <a:rPr lang="en-US" sz="2800">
                <a:solidFill>
                  <a:srgbClr val="0000FF"/>
                </a:solidFill>
                <a:latin typeface="Times New Roman" pitchFamily="18" charset="0"/>
                <a:cs typeface="Times New Roman" pitchFamily="18" charset="0"/>
              </a:rPr>
              <a:t>sẽ được đưa vào xếp lên giá sau đó.</a:t>
            </a:r>
          </a:p>
          <a:p>
            <a:pPr indent="461963" algn="just"/>
            <a:r>
              <a:rPr lang="en-US" sz="2800" smtClean="0">
                <a:solidFill>
                  <a:srgbClr val="0000FF"/>
                </a:solidFill>
                <a:latin typeface="Times New Roman" pitchFamily="18" charset="0"/>
                <a:cs typeface="Times New Roman" pitchFamily="18" charset="0"/>
              </a:rPr>
              <a:t>+ Trả </a:t>
            </a:r>
            <a:r>
              <a:rPr lang="en-US" sz="2800">
                <a:solidFill>
                  <a:srgbClr val="0000FF"/>
                </a:solidFill>
                <a:latin typeface="Times New Roman" pitchFamily="18" charset="0"/>
                <a:cs typeface="Times New Roman" pitchFamily="18" charset="0"/>
              </a:rPr>
              <a:t>TL </a:t>
            </a:r>
            <a:r>
              <a:rPr lang="en-US" sz="2800">
                <a:solidFill>
                  <a:srgbClr val="0000FF"/>
                </a:solidFill>
                <a:latin typeface="Times New Roman" pitchFamily="18" charset="0"/>
                <a:cs typeface="Times New Roman" pitchFamily="18" charset="0"/>
              </a:rPr>
              <a:t>tại các trạm tự mượn/trả </a:t>
            </a:r>
            <a:r>
              <a:rPr lang="en-US" sz="2800" b="1" smtClean="0">
                <a:solidFill>
                  <a:srgbClr val="FF0000"/>
                </a:solidFill>
                <a:latin typeface="Times New Roman" pitchFamily="18" charset="0"/>
                <a:cs typeface="Times New Roman" pitchFamily="18" charset="0"/>
              </a:rPr>
              <a:t>(</a:t>
            </a:r>
            <a:r>
              <a:rPr lang="en-US" sz="2800" b="1">
                <a:solidFill>
                  <a:srgbClr val="FF0000"/>
                </a:solidFill>
                <a:latin typeface="Times New Roman" pitchFamily="18" charset="0"/>
                <a:cs typeface="Times New Roman" pitchFamily="18" charset="0"/>
              </a:rPr>
              <a:t>5)</a:t>
            </a:r>
            <a:r>
              <a:rPr lang="en-US" sz="2800">
                <a:solidFill>
                  <a:srgbClr val="0000FF"/>
                </a:solidFill>
                <a:latin typeface="Times New Roman" pitchFamily="18" charset="0"/>
                <a:cs typeface="Times New Roman" pitchFamily="18" charset="0"/>
              </a:rPr>
              <a:t>: Trạm sẽ tự động kiểm tra thông tin các </a:t>
            </a:r>
            <a:r>
              <a:rPr lang="en-US" sz="2800">
                <a:solidFill>
                  <a:srgbClr val="0000FF"/>
                </a:solidFill>
                <a:latin typeface="Times New Roman" pitchFamily="18" charset="0"/>
                <a:cs typeface="Times New Roman" pitchFamily="18" charset="0"/>
              </a:rPr>
              <a:t>TL </a:t>
            </a:r>
            <a:r>
              <a:rPr lang="en-US" sz="2800">
                <a:solidFill>
                  <a:srgbClr val="0000FF"/>
                </a:solidFill>
                <a:latin typeface="Times New Roman" pitchFamily="18" charset="0"/>
                <a:cs typeface="Times New Roman" pitchFamily="18" charset="0"/>
              </a:rPr>
              <a:t>trên chip RFID và tìm trong CSDL của </a:t>
            </a:r>
            <a:r>
              <a:rPr lang="en-US" sz="2800" smtClean="0">
                <a:solidFill>
                  <a:srgbClr val="0000FF"/>
                </a:solidFill>
                <a:latin typeface="Times New Roman" pitchFamily="18" charset="0"/>
                <a:cs typeface="Times New Roman" pitchFamily="18" charset="0"/>
              </a:rPr>
              <a:t>TV. </a:t>
            </a:r>
            <a:r>
              <a:rPr lang="en-US" sz="2800">
                <a:solidFill>
                  <a:srgbClr val="0000FF"/>
                </a:solidFill>
                <a:latin typeface="Times New Roman" pitchFamily="18" charset="0"/>
                <a:cs typeface="Times New Roman" pitchFamily="18" charset="0"/>
              </a:rPr>
              <a:t>Sau khi trạm nhận dạng đúng </a:t>
            </a:r>
            <a:r>
              <a:rPr lang="en-US" sz="2800">
                <a:solidFill>
                  <a:srgbClr val="0000FF"/>
                </a:solidFill>
                <a:latin typeface="Times New Roman" pitchFamily="18" charset="0"/>
                <a:cs typeface="Times New Roman" pitchFamily="18" charset="0"/>
              </a:rPr>
              <a:t>TL </a:t>
            </a:r>
            <a:r>
              <a:rPr lang="en-US" sz="2800">
                <a:solidFill>
                  <a:srgbClr val="0000FF"/>
                </a:solidFill>
                <a:latin typeface="Times New Roman" pitchFamily="18" charset="0"/>
                <a:cs typeface="Times New Roman" pitchFamily="18" charset="0"/>
              </a:rPr>
              <a:t>nó sẽ xác nhận đã nhận lại </a:t>
            </a:r>
            <a:r>
              <a:rPr lang="en-US" sz="2800">
                <a:solidFill>
                  <a:srgbClr val="0000FF"/>
                </a:solidFill>
                <a:latin typeface="Times New Roman" pitchFamily="18" charset="0"/>
                <a:cs typeface="Times New Roman" pitchFamily="18" charset="0"/>
              </a:rPr>
              <a:t>TL, </a:t>
            </a:r>
            <a:r>
              <a:rPr lang="en-US" sz="2800">
                <a:solidFill>
                  <a:srgbClr val="0000FF"/>
                </a:solidFill>
                <a:latin typeface="Times New Roman" pitchFamily="18" charset="0"/>
                <a:cs typeface="Times New Roman" pitchFamily="18" charset="0"/>
              </a:rPr>
              <a:t>ghi nhận vào CSDL và tự động thêm </a:t>
            </a:r>
            <a:r>
              <a:rPr lang="en-US" sz="2800">
                <a:solidFill>
                  <a:srgbClr val="0000FF"/>
                </a:solidFill>
                <a:latin typeface="Times New Roman" pitchFamily="18" charset="0"/>
                <a:cs typeface="Times New Roman" pitchFamily="18" charset="0"/>
              </a:rPr>
              <a:t>TL </a:t>
            </a:r>
            <a:r>
              <a:rPr lang="en-US" sz="2800">
                <a:solidFill>
                  <a:srgbClr val="0000FF"/>
                </a:solidFill>
                <a:latin typeface="Times New Roman" pitchFamily="18" charset="0"/>
                <a:cs typeface="Times New Roman" pitchFamily="18" charset="0"/>
              </a:rPr>
              <a:t>vào danh sách </a:t>
            </a:r>
            <a:r>
              <a:rPr lang="en-US" sz="2800">
                <a:solidFill>
                  <a:srgbClr val="0000FF"/>
                </a:solidFill>
                <a:latin typeface="Times New Roman" pitchFamily="18" charset="0"/>
                <a:cs typeface="Times New Roman" pitchFamily="18" charset="0"/>
              </a:rPr>
              <a:t>TL </a:t>
            </a:r>
            <a:r>
              <a:rPr lang="en-US" sz="2800">
                <a:solidFill>
                  <a:srgbClr val="0000FF"/>
                </a:solidFill>
                <a:latin typeface="Times New Roman" pitchFamily="18" charset="0"/>
                <a:cs typeface="Times New Roman" pitchFamily="18" charset="0"/>
              </a:rPr>
              <a:t>có sẵn cho mượn của </a:t>
            </a:r>
            <a:r>
              <a:rPr lang="en-US" sz="2800" smtClean="0">
                <a:solidFill>
                  <a:srgbClr val="0000FF"/>
                </a:solidFill>
                <a:latin typeface="Times New Roman" pitchFamily="18" charset="0"/>
                <a:cs typeface="Times New Roman" pitchFamily="18" charset="0"/>
              </a:rPr>
              <a:t>TV, </a:t>
            </a:r>
            <a:r>
              <a:rPr lang="en-US" sz="2800">
                <a:solidFill>
                  <a:srgbClr val="0000FF"/>
                </a:solidFill>
                <a:latin typeface="Times New Roman" pitchFamily="18" charset="0"/>
                <a:cs typeface="Times New Roman" pitchFamily="18" charset="0"/>
              </a:rPr>
              <a:t>đồng thời kích hoạt tính năng chống trộm. Bạn đọc sẽ nhận được một biên lai ghi thông tin về việc trả </a:t>
            </a:r>
            <a:r>
              <a:rPr lang="en-US" sz="2800">
                <a:solidFill>
                  <a:srgbClr val="0000FF"/>
                </a:solidFill>
                <a:latin typeface="Times New Roman" pitchFamily="18" charset="0"/>
                <a:cs typeface="Times New Roman" pitchFamily="18" charset="0"/>
              </a:rPr>
              <a:t>TL </a:t>
            </a:r>
            <a:r>
              <a:rPr lang="en-US" sz="2800">
                <a:solidFill>
                  <a:srgbClr val="0000FF"/>
                </a:solidFill>
                <a:latin typeface="Times New Roman" pitchFamily="18" charset="0"/>
                <a:cs typeface="Times New Roman" pitchFamily="18" charset="0"/>
              </a:rPr>
              <a:t>và đặt lại </a:t>
            </a:r>
            <a:r>
              <a:rPr lang="en-US" sz="2800">
                <a:solidFill>
                  <a:srgbClr val="0000FF"/>
                </a:solidFill>
                <a:latin typeface="Times New Roman" pitchFamily="18" charset="0"/>
                <a:cs typeface="Times New Roman" pitchFamily="18" charset="0"/>
              </a:rPr>
              <a:t>TL </a:t>
            </a:r>
            <a:r>
              <a:rPr lang="en-US" sz="2800">
                <a:solidFill>
                  <a:srgbClr val="0000FF"/>
                </a:solidFill>
                <a:latin typeface="Times New Roman" pitchFamily="18" charset="0"/>
                <a:cs typeface="Times New Roman" pitchFamily="18" charset="0"/>
              </a:rPr>
              <a:t>vào nơi quy định.</a:t>
            </a:r>
          </a:p>
        </p:txBody>
      </p:sp>
    </p:spTree>
    <p:extLst>
      <p:ext uri="{BB962C8B-B14F-4D97-AF65-F5344CB8AC3E}">
        <p14:creationId xmlns:p14="http://schemas.microsoft.com/office/powerpoint/2010/main" val="2080019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1000"/>
                                        <p:tgtEl>
                                          <p:spTgt spid="3">
                                            <p:bg/>
                                          </p:spTgt>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barn(inVertical)">
                                      <p:cBhvr>
                                        <p:cTn id="10" dur="1000"/>
                                        <p:tgtEl>
                                          <p:spTgt spid="3">
                                            <p:txEl>
                                              <p:pRg st="0" end="0"/>
                                            </p:txEl>
                                          </p:spTgt>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barn(inVertical)">
                                      <p:cBhvr>
                                        <p:cTn id="13" dur="1000"/>
                                        <p:tgtEl>
                                          <p:spTgt spid="3">
                                            <p:txEl>
                                              <p:pRg st="1" end="1"/>
                                            </p:txEl>
                                          </p:spTgt>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barn(inVertical)">
                                      <p:cBhvr>
                                        <p:cTn id="16"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87362"/>
          </a:xfrm>
        </p:spPr>
        <p:txBody>
          <a:bodyPr>
            <a:noAutofit/>
          </a:bodyPr>
          <a:lstStyle/>
          <a:p>
            <a:pPr indent="461963" algn="just"/>
            <a:r>
              <a:rPr lang="en-US" sz="2800" b="1">
                <a:solidFill>
                  <a:srgbClr val="FF0000"/>
                </a:solidFill>
                <a:latin typeface="Times New Roman" pitchFamily="18" charset="0"/>
                <a:cs typeface="Times New Roman" pitchFamily="18" charset="0"/>
              </a:rPr>
              <a:t>Các </a:t>
            </a:r>
            <a:r>
              <a:rPr lang="en-US" sz="2800" b="1" smtClean="0">
                <a:solidFill>
                  <a:srgbClr val="FF0000"/>
                </a:solidFill>
                <a:latin typeface="Times New Roman" pitchFamily="18" charset="0"/>
                <a:cs typeface="Times New Roman" pitchFamily="18" charset="0"/>
              </a:rPr>
              <a:t>thiết </a:t>
            </a:r>
            <a:r>
              <a:rPr lang="en-US" sz="2800" b="1">
                <a:solidFill>
                  <a:srgbClr val="FF0000"/>
                </a:solidFill>
                <a:latin typeface="Times New Roman" pitchFamily="18" charset="0"/>
                <a:cs typeface="Times New Roman" pitchFamily="18" charset="0"/>
              </a:rPr>
              <a:t>bị chính trong hệ thống RFID</a:t>
            </a:r>
            <a:endParaRPr lang="en-US" sz="280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0" y="841916"/>
            <a:ext cx="9144000" cy="5711283"/>
          </a:xfrm>
          <a:scene3d>
            <a:camera prst="orthographicFront"/>
            <a:lightRig rig="threePt" dir="t"/>
          </a:scene3d>
          <a:sp3d>
            <a:bevelT w="114300" prst="hardEdge"/>
          </a:sp3d>
        </p:spPr>
        <p:style>
          <a:lnRef idx="1">
            <a:schemeClr val="accent3"/>
          </a:lnRef>
          <a:fillRef idx="2">
            <a:schemeClr val="accent3"/>
          </a:fillRef>
          <a:effectRef idx="1">
            <a:schemeClr val="accent3"/>
          </a:effectRef>
          <a:fontRef idx="minor">
            <a:schemeClr val="dk1"/>
          </a:fontRef>
        </p:style>
        <p:txBody>
          <a:bodyPr>
            <a:noAutofit/>
          </a:bodyPr>
          <a:lstStyle/>
          <a:p>
            <a:pPr marL="0" indent="461963" algn="just">
              <a:buNone/>
            </a:pPr>
            <a:r>
              <a:rPr lang="en-US" sz="3300" b="1" smtClean="0">
                <a:solidFill>
                  <a:srgbClr val="FF0000"/>
                </a:solidFill>
                <a:latin typeface="Times New Roman" pitchFamily="18" charset="0"/>
                <a:cs typeface="Times New Roman" pitchFamily="18" charset="0"/>
              </a:rPr>
              <a:t>Cổng </a:t>
            </a:r>
            <a:r>
              <a:rPr lang="en-US" sz="3300" b="1">
                <a:solidFill>
                  <a:srgbClr val="FF0000"/>
                </a:solidFill>
                <a:latin typeface="Times New Roman" pitchFamily="18" charset="0"/>
                <a:cs typeface="Times New Roman" pitchFamily="18" charset="0"/>
              </a:rPr>
              <a:t>an ninh </a:t>
            </a:r>
            <a:r>
              <a:rPr lang="en-US" sz="3300" b="1">
                <a:solidFill>
                  <a:srgbClr val="FF0000"/>
                </a:solidFill>
                <a:latin typeface="Times New Roman" pitchFamily="18" charset="0"/>
                <a:cs typeface="Times New Roman" pitchFamily="18" charset="0"/>
              </a:rPr>
              <a:t>Thư </a:t>
            </a:r>
            <a:r>
              <a:rPr lang="en-US" sz="3300" b="1" smtClean="0">
                <a:solidFill>
                  <a:srgbClr val="FF0000"/>
                </a:solidFill>
                <a:latin typeface="Times New Roman" pitchFamily="18" charset="0"/>
                <a:cs typeface="Times New Roman" pitchFamily="18" charset="0"/>
              </a:rPr>
              <a:t>viện:</a:t>
            </a:r>
            <a:r>
              <a:rPr lang="en-US" sz="3300" smtClean="0">
                <a:solidFill>
                  <a:srgbClr val="0000FF"/>
                </a:solidFill>
                <a:latin typeface="Times New Roman" pitchFamily="18" charset="0"/>
                <a:cs typeface="Times New Roman" pitchFamily="18" charset="0"/>
              </a:rPr>
              <a:t> Hoạt </a:t>
            </a:r>
            <a:r>
              <a:rPr lang="en-US" sz="3300">
                <a:solidFill>
                  <a:srgbClr val="0000FF"/>
                </a:solidFill>
                <a:latin typeface="Times New Roman" pitchFamily="18" charset="0"/>
                <a:cs typeface="Times New Roman" pitchFamily="18" charset="0"/>
              </a:rPr>
              <a:t>động với tính năng nhận dạng bằng sóng vô tuyến (Radio Frequency Identification). Các tài liệu có dán một nhãn RFID đã được kích hoạt (activate) tính năng chống trộm sẽ phát ra âm báo và đèn hiệu nếu một người mượn hay một khách mang tài liệu đi giữa các anten. Chức năng chống trộm chỉ được vô hiệu hóa (de-activate) khi tài liệu được mượn tại quầy CBTV hoặc tại các trạm tự phục vụ có chức năng đăng ký mượn tài liệu và tắt chức năng này thì tài liệu mới không gây ra báo động.</a:t>
            </a:r>
            <a:endParaRPr lang="en-US" sz="3300">
              <a:solidFill>
                <a:srgbClr val="0000FF"/>
              </a:solidFill>
              <a:latin typeface="Times New Roman" pitchFamily="18" charset="0"/>
              <a:cs typeface="Times New Roman" pitchFamily="18" charset="0"/>
            </a:endParaRPr>
          </a:p>
        </p:txBody>
      </p:sp>
      <p:sp>
        <p:nvSpPr>
          <p:cNvPr id="4" name="Title 1"/>
          <p:cNvSpPr txBox="1">
            <a:spLocks/>
          </p:cNvSpPr>
          <p:nvPr/>
        </p:nvSpPr>
        <p:spPr>
          <a:xfrm>
            <a:off x="-14868" y="3717"/>
            <a:ext cx="9144000" cy="838200"/>
          </a:xfrm>
          <a:prstGeom prst="rect">
            <a:avLst/>
          </a:prstGeom>
        </p:spPr>
        <p:style>
          <a:lnRef idx="0">
            <a:schemeClr val="accent6"/>
          </a:lnRef>
          <a:fillRef idx="3">
            <a:schemeClr val="accent6"/>
          </a:fillRef>
          <a:effectRef idx="3">
            <a:schemeClr val="accent6"/>
          </a:effectRef>
          <a:fontRef idx="minor">
            <a:schemeClr val="lt1"/>
          </a:fontRef>
        </p:style>
        <p:txBody>
          <a:bodyPr vert="horz" lIns="91440" tIns="45720" rIns="91440" bIns="45720" rtlCol="0" anchor="ctr">
            <a:noAutofit/>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US" sz="2800" b="1" smtClean="0">
                <a:solidFill>
                  <a:srgbClr val="FF0000"/>
                </a:solidFill>
                <a:latin typeface="Times New Roman" pitchFamily="18" charset="0"/>
                <a:cs typeface="Times New Roman" pitchFamily="18" charset="0"/>
              </a:rPr>
              <a:t>HỆ THỐNG THIẾT BỊ RFID CHO THƯ VIỆN BAO GỒM CÁC THÀNH PHẦN CHÍNH SAU</a:t>
            </a:r>
            <a:endParaRPr lang="en-US" sz="2800" b="1">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820820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bg/>
                                          </p:spTgt>
                                        </p:tgtEl>
                                        <p:attrNameLst>
                                          <p:attrName>style.visibility</p:attrName>
                                        </p:attrNameLst>
                                      </p:cBhvr>
                                      <p:to>
                                        <p:strVal val="visible"/>
                                      </p:to>
                                    </p:set>
                                    <p:animEffect transition="in" filter="barn(inVertical)">
                                      <p:cBhvr>
                                        <p:cTn id="10" dur="1000"/>
                                        <p:tgtEl>
                                          <p:spTgt spid="3">
                                            <p:bg/>
                                          </p:spTgt>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barn(inVertical)">
                                      <p:cBhvr>
                                        <p:cTn id="13"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a:scene3d>
            <a:camera prst="orthographicFront"/>
            <a:lightRig rig="threePt" dir="t"/>
          </a:scene3d>
          <a:sp3d>
            <a:bevelT w="114300" prst="hardEdge"/>
          </a:sp3d>
        </p:spPr>
        <p:style>
          <a:lnRef idx="1">
            <a:schemeClr val="accent3"/>
          </a:lnRef>
          <a:fillRef idx="2">
            <a:schemeClr val="accent3"/>
          </a:fillRef>
          <a:effectRef idx="1">
            <a:schemeClr val="accent3"/>
          </a:effectRef>
          <a:fontRef idx="minor">
            <a:schemeClr val="dk1"/>
          </a:fontRef>
        </p:style>
        <p:txBody>
          <a:bodyPr>
            <a:noAutofit/>
          </a:bodyPr>
          <a:lstStyle/>
          <a:p>
            <a:pPr marL="0" indent="461963" algn="just">
              <a:buNone/>
            </a:pPr>
            <a:r>
              <a:rPr lang="en-US" sz="2800">
                <a:solidFill>
                  <a:srgbClr val="0000FF"/>
                </a:solidFill>
                <a:latin typeface="Times New Roman" pitchFamily="18" charset="0"/>
                <a:cs typeface="Times New Roman" pitchFamily="18" charset="0"/>
              </a:rPr>
              <a:t>+ </a:t>
            </a:r>
            <a:r>
              <a:rPr lang="en-US" sz="2800" smtClean="0">
                <a:solidFill>
                  <a:srgbClr val="0000FF"/>
                </a:solidFill>
                <a:latin typeface="Times New Roman" pitchFamily="18" charset="0"/>
                <a:cs typeface="Times New Roman" pitchFamily="18" charset="0"/>
              </a:rPr>
              <a:t>Trả </a:t>
            </a:r>
            <a:r>
              <a:rPr lang="en-US" sz="2800">
                <a:solidFill>
                  <a:srgbClr val="0000FF"/>
                </a:solidFill>
                <a:latin typeface="Times New Roman" pitchFamily="18" charset="0"/>
                <a:cs typeface="Times New Roman" pitchFamily="18" charset="0"/>
              </a:rPr>
              <a:t>TL tại </a:t>
            </a:r>
            <a:r>
              <a:rPr lang="en-US" sz="2800">
                <a:solidFill>
                  <a:srgbClr val="0000FF"/>
                </a:solidFill>
                <a:latin typeface="Times New Roman" pitchFamily="18" charset="0"/>
                <a:cs typeface="Times New Roman" pitchFamily="18" charset="0"/>
              </a:rPr>
              <a:t>giá trả sách thông minh hoặc các Hệ thống trả sách 24h và phân loại tự </a:t>
            </a:r>
            <a:r>
              <a:rPr lang="en-US" sz="2800" smtClean="0">
                <a:solidFill>
                  <a:srgbClr val="0000FF"/>
                </a:solidFill>
                <a:latin typeface="Times New Roman" pitchFamily="18" charset="0"/>
                <a:cs typeface="Times New Roman" pitchFamily="18" charset="0"/>
              </a:rPr>
              <a:t>động </a:t>
            </a:r>
            <a:r>
              <a:rPr lang="en-US" sz="2800" b="1" smtClean="0">
                <a:solidFill>
                  <a:srgbClr val="FF0000"/>
                </a:solidFill>
                <a:latin typeface="Times New Roman" pitchFamily="18" charset="0"/>
                <a:cs typeface="Times New Roman" pitchFamily="18" charset="0"/>
              </a:rPr>
              <a:t>(</a:t>
            </a:r>
            <a:r>
              <a:rPr lang="en-US" sz="2800" b="1">
                <a:solidFill>
                  <a:srgbClr val="FF0000"/>
                </a:solidFill>
                <a:latin typeface="Times New Roman" pitchFamily="18" charset="0"/>
                <a:cs typeface="Times New Roman" pitchFamily="18" charset="0"/>
              </a:rPr>
              <a:t>6)</a:t>
            </a:r>
            <a:r>
              <a:rPr lang="en-US" sz="2800">
                <a:solidFill>
                  <a:srgbClr val="0000FF"/>
                </a:solidFill>
                <a:latin typeface="Times New Roman" pitchFamily="18" charset="0"/>
                <a:cs typeface="Times New Roman" pitchFamily="18" charset="0"/>
              </a:rPr>
              <a:t>: Khi bạn đọc trả </a:t>
            </a:r>
            <a:r>
              <a:rPr lang="en-US" sz="2800">
                <a:solidFill>
                  <a:srgbClr val="0000FF"/>
                </a:solidFill>
                <a:latin typeface="Times New Roman" pitchFamily="18" charset="0"/>
                <a:cs typeface="Times New Roman" pitchFamily="18" charset="0"/>
              </a:rPr>
              <a:t>TL tại </a:t>
            </a:r>
            <a:r>
              <a:rPr lang="en-US" sz="2800">
                <a:solidFill>
                  <a:srgbClr val="0000FF"/>
                </a:solidFill>
                <a:latin typeface="Times New Roman" pitchFamily="18" charset="0"/>
                <a:cs typeface="Times New Roman" pitchFamily="18" charset="0"/>
              </a:rPr>
              <a:t>đây, các thiết bị sẽ kiểm tra thông tin </a:t>
            </a:r>
            <a:r>
              <a:rPr lang="en-US" sz="2800">
                <a:solidFill>
                  <a:srgbClr val="0000FF"/>
                </a:solidFill>
                <a:latin typeface="Times New Roman" pitchFamily="18" charset="0"/>
                <a:cs typeface="Times New Roman" pitchFamily="18" charset="0"/>
              </a:rPr>
              <a:t>TL. </a:t>
            </a:r>
            <a:r>
              <a:rPr lang="en-US" sz="2800">
                <a:solidFill>
                  <a:srgbClr val="0000FF"/>
                </a:solidFill>
                <a:latin typeface="Times New Roman" pitchFamily="18" charset="0"/>
                <a:cs typeface="Times New Roman" pitchFamily="18" charset="0"/>
              </a:rPr>
              <a:t>Sau khi nhận dạng đúng </a:t>
            </a:r>
            <a:r>
              <a:rPr lang="en-US" sz="2800">
                <a:solidFill>
                  <a:srgbClr val="0000FF"/>
                </a:solidFill>
                <a:latin typeface="Times New Roman" pitchFamily="18" charset="0"/>
                <a:cs typeface="Times New Roman" pitchFamily="18" charset="0"/>
              </a:rPr>
              <a:t>TL, </a:t>
            </a:r>
            <a:r>
              <a:rPr lang="en-US" sz="2800">
                <a:solidFill>
                  <a:srgbClr val="0000FF"/>
                </a:solidFill>
                <a:latin typeface="Times New Roman" pitchFamily="18" charset="0"/>
                <a:cs typeface="Times New Roman" pitchFamily="18" charset="0"/>
              </a:rPr>
              <a:t>thông tin người mượn thì thiết bị sẽ nhận lại </a:t>
            </a:r>
            <a:r>
              <a:rPr lang="en-US" sz="2800" smtClean="0">
                <a:solidFill>
                  <a:srgbClr val="0000FF"/>
                </a:solidFill>
                <a:latin typeface="Times New Roman" pitchFamily="18" charset="0"/>
                <a:cs typeface="Times New Roman" pitchFamily="18" charset="0"/>
              </a:rPr>
              <a:t>TL</a:t>
            </a:r>
            <a:r>
              <a:rPr lang="en-US" sz="2800" smtClean="0">
                <a:solidFill>
                  <a:srgbClr val="0000FF"/>
                </a:solidFill>
                <a:latin typeface="Times New Roman" pitchFamily="18" charset="0"/>
                <a:cs typeface="Times New Roman" pitchFamily="18" charset="0"/>
              </a:rPr>
              <a:t> </a:t>
            </a:r>
            <a:r>
              <a:rPr lang="en-US" sz="2800">
                <a:solidFill>
                  <a:srgbClr val="0000FF"/>
                </a:solidFill>
                <a:latin typeface="Times New Roman" pitchFamily="18" charset="0"/>
                <a:cs typeface="Times New Roman" pitchFamily="18" charset="0"/>
              </a:rPr>
              <a:t>đồng thời kích hoạt tính năng chống trộm và thêm </a:t>
            </a:r>
            <a:r>
              <a:rPr lang="en-US" sz="2800">
                <a:solidFill>
                  <a:srgbClr val="0000FF"/>
                </a:solidFill>
                <a:latin typeface="Times New Roman" pitchFamily="18" charset="0"/>
                <a:cs typeface="Times New Roman" pitchFamily="18" charset="0"/>
              </a:rPr>
              <a:t>TL vào </a:t>
            </a:r>
            <a:r>
              <a:rPr lang="en-US" sz="2800">
                <a:solidFill>
                  <a:srgbClr val="0000FF"/>
                </a:solidFill>
                <a:latin typeface="Times New Roman" pitchFamily="18" charset="0"/>
                <a:cs typeface="Times New Roman" pitchFamily="18" charset="0"/>
              </a:rPr>
              <a:t>danh sách </a:t>
            </a:r>
            <a:r>
              <a:rPr lang="en-US" sz="2800">
                <a:solidFill>
                  <a:srgbClr val="0000FF"/>
                </a:solidFill>
                <a:latin typeface="Times New Roman" pitchFamily="18" charset="0"/>
                <a:cs typeface="Times New Roman" pitchFamily="18" charset="0"/>
              </a:rPr>
              <a:t>TL </a:t>
            </a:r>
            <a:r>
              <a:rPr lang="en-US" sz="2800">
                <a:solidFill>
                  <a:srgbClr val="0000FF"/>
                </a:solidFill>
                <a:latin typeface="Times New Roman" pitchFamily="18" charset="0"/>
                <a:cs typeface="Times New Roman" pitchFamily="18" charset="0"/>
              </a:rPr>
              <a:t>sẵn sàng cho mượn của Thư viện. </a:t>
            </a:r>
            <a:r>
              <a:rPr lang="en-US" sz="2800">
                <a:solidFill>
                  <a:srgbClr val="0000FF"/>
                </a:solidFill>
                <a:latin typeface="Times New Roman" pitchFamily="18" charset="0"/>
                <a:cs typeface="Times New Roman" pitchFamily="18" charset="0"/>
              </a:rPr>
              <a:t>TL sẽ </a:t>
            </a:r>
            <a:r>
              <a:rPr lang="en-US" sz="2800">
                <a:solidFill>
                  <a:srgbClr val="0000FF"/>
                </a:solidFill>
                <a:latin typeface="Times New Roman" pitchFamily="18" charset="0"/>
                <a:cs typeface="Times New Roman" pitchFamily="18" charset="0"/>
              </a:rPr>
              <a:t>được tự động phân loại theo các thùng và chờ CBTV đưa vào xếp giá.</a:t>
            </a:r>
          </a:p>
          <a:p>
            <a:pPr marL="0" indent="461963" algn="just">
              <a:buNone/>
            </a:pPr>
            <a:r>
              <a:rPr lang="en-US" sz="2800" b="1">
                <a:solidFill>
                  <a:srgbClr val="C00000"/>
                </a:solidFill>
                <a:latin typeface="Times New Roman" pitchFamily="18" charset="0"/>
                <a:cs typeface="Times New Roman" pitchFamily="18" charset="0"/>
              </a:rPr>
              <a:t>- Tại </a:t>
            </a:r>
            <a:r>
              <a:rPr lang="en-US" sz="2800" b="1">
                <a:solidFill>
                  <a:srgbClr val="C00000"/>
                </a:solidFill>
                <a:latin typeface="Times New Roman" pitchFamily="18" charset="0"/>
                <a:cs typeface="Times New Roman" pitchFamily="18" charset="0"/>
              </a:rPr>
              <a:t>kho </a:t>
            </a:r>
            <a:r>
              <a:rPr lang="en-US" sz="2800" b="1">
                <a:solidFill>
                  <a:srgbClr val="FF0000"/>
                </a:solidFill>
                <a:latin typeface="Times New Roman" pitchFamily="18" charset="0"/>
                <a:cs typeface="Times New Roman" pitchFamily="18" charset="0"/>
              </a:rPr>
              <a:t>(2)</a:t>
            </a:r>
            <a:r>
              <a:rPr lang="en-US" sz="2800" b="1">
                <a:solidFill>
                  <a:srgbClr val="C00000"/>
                </a:solidFill>
                <a:latin typeface="Times New Roman" pitchFamily="18" charset="0"/>
                <a:cs typeface="Times New Roman" pitchFamily="18" charset="0"/>
              </a:rPr>
              <a:t> CBTV</a:t>
            </a:r>
            <a:r>
              <a:rPr lang="en-US" sz="2800">
                <a:solidFill>
                  <a:srgbClr val="0000FF"/>
                </a:solidFill>
                <a:latin typeface="Times New Roman" pitchFamily="18" charset="0"/>
                <a:cs typeface="Times New Roman" pitchFamily="18" charset="0"/>
              </a:rPr>
              <a:t> sẽ sử dụng thiết bị kiểm kê cầm tay để kiểm kê, tìm kiếm và sắp xếp lại vị trí các </a:t>
            </a:r>
            <a:r>
              <a:rPr lang="en-US" sz="2800">
                <a:solidFill>
                  <a:srgbClr val="0000FF"/>
                </a:solidFill>
                <a:latin typeface="Times New Roman" pitchFamily="18" charset="0"/>
                <a:cs typeface="Times New Roman" pitchFamily="18" charset="0"/>
              </a:rPr>
              <a:t>TL. </a:t>
            </a:r>
            <a:r>
              <a:rPr lang="en-US" sz="2800">
                <a:solidFill>
                  <a:srgbClr val="0000FF"/>
                </a:solidFill>
                <a:latin typeface="Times New Roman" pitchFamily="18" charset="0"/>
                <a:cs typeface="Times New Roman" pitchFamily="18" charset="0"/>
              </a:rPr>
              <a:t>Quét thiết bị lên tất cả các giá sách và xem thông tin hiển thị trên màn hình. Thiết bị có thể được kết nối tới cơ sở dữ liệu của </a:t>
            </a:r>
            <a:r>
              <a:rPr lang="en-US" sz="2800" smtClean="0">
                <a:solidFill>
                  <a:srgbClr val="0000FF"/>
                </a:solidFill>
                <a:latin typeface="Times New Roman" pitchFamily="18" charset="0"/>
                <a:cs typeface="Times New Roman" pitchFamily="18" charset="0"/>
              </a:rPr>
              <a:t>TV </a:t>
            </a:r>
            <a:r>
              <a:rPr lang="en-US" sz="2800">
                <a:solidFill>
                  <a:srgbClr val="0000FF"/>
                </a:solidFill>
                <a:latin typeface="Times New Roman" pitchFamily="18" charset="0"/>
                <a:cs typeface="Times New Roman" pitchFamily="18" charset="0"/>
              </a:rPr>
              <a:t>thông qua phần mềm, từ đó có thể kiểm soát được số lượng, phát hiện các </a:t>
            </a:r>
            <a:r>
              <a:rPr lang="en-US" sz="2800">
                <a:solidFill>
                  <a:srgbClr val="0000FF"/>
                </a:solidFill>
                <a:latin typeface="Times New Roman" pitchFamily="18" charset="0"/>
                <a:cs typeface="Times New Roman" pitchFamily="18" charset="0"/>
              </a:rPr>
              <a:t>TL </a:t>
            </a:r>
            <a:r>
              <a:rPr lang="en-US" sz="2800">
                <a:solidFill>
                  <a:srgbClr val="0000FF"/>
                </a:solidFill>
                <a:latin typeface="Times New Roman" pitchFamily="18" charset="0"/>
                <a:cs typeface="Times New Roman" pitchFamily="18" charset="0"/>
              </a:rPr>
              <a:t>bị mất. Ngoài ra thiết bị kiểm kê còn cho phép tìm kiếm hay phát hiện các </a:t>
            </a:r>
            <a:r>
              <a:rPr lang="en-US" sz="2800">
                <a:solidFill>
                  <a:srgbClr val="0000FF"/>
                </a:solidFill>
                <a:latin typeface="Times New Roman" pitchFamily="18" charset="0"/>
                <a:cs typeface="Times New Roman" pitchFamily="18" charset="0"/>
              </a:rPr>
              <a:t>TL </a:t>
            </a:r>
            <a:r>
              <a:rPr lang="en-US" sz="2800">
                <a:solidFill>
                  <a:srgbClr val="0000FF"/>
                </a:solidFill>
                <a:latin typeface="Times New Roman" pitchFamily="18" charset="0"/>
                <a:cs typeface="Times New Roman" pitchFamily="18" charset="0"/>
              </a:rPr>
              <a:t>nằm sai vị trí trên giá, qua đó CBTV có thể dựa vào đó để sắp xếp lại các </a:t>
            </a:r>
            <a:r>
              <a:rPr lang="en-US" sz="2800">
                <a:solidFill>
                  <a:srgbClr val="0000FF"/>
                </a:solidFill>
                <a:latin typeface="Times New Roman" pitchFamily="18" charset="0"/>
                <a:cs typeface="Times New Roman" pitchFamily="18" charset="0"/>
              </a:rPr>
              <a:t>TL </a:t>
            </a:r>
            <a:r>
              <a:rPr lang="en-US" sz="2800">
                <a:solidFill>
                  <a:srgbClr val="0000FF"/>
                </a:solidFill>
                <a:latin typeface="Times New Roman" pitchFamily="18" charset="0"/>
                <a:cs typeface="Times New Roman" pitchFamily="18" charset="0"/>
              </a:rPr>
              <a:t>đặt sai vị trí.</a:t>
            </a:r>
          </a:p>
        </p:txBody>
      </p:sp>
    </p:spTree>
    <p:extLst>
      <p:ext uri="{BB962C8B-B14F-4D97-AF65-F5344CB8AC3E}">
        <p14:creationId xmlns:p14="http://schemas.microsoft.com/office/powerpoint/2010/main" val="3957890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1000"/>
                                        <p:tgtEl>
                                          <p:spTgt spid="3">
                                            <p:bg/>
                                          </p:spTgt>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barn(inVertical)">
                                      <p:cBhvr>
                                        <p:cTn id="10" dur="1000"/>
                                        <p:tgtEl>
                                          <p:spTgt spid="3">
                                            <p:txEl>
                                              <p:pRg st="0" end="0"/>
                                            </p:txEl>
                                          </p:spTgt>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barn(inVertical)">
                                      <p:cBhvr>
                                        <p:cTn id="13"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71600" y="5860097"/>
            <a:ext cx="6400800" cy="312103"/>
          </a:xfrm>
        </p:spPr>
        <p:txBody>
          <a:bodyPr>
            <a:noAutofit/>
          </a:bodyPr>
          <a:lstStyle/>
          <a:p>
            <a:r>
              <a:rPr lang="en-US" sz="2400" b="1">
                <a:solidFill>
                  <a:schemeClr val="tx1"/>
                </a:solidFill>
                <a:latin typeface="Times New Roman" pitchFamily="18" charset="0"/>
                <a:cs typeface="Times New Roman" pitchFamily="18" charset="0"/>
              </a:rPr>
              <a:t>Cổng an ninh công nghệ RFID</a:t>
            </a:r>
            <a:endParaRPr lang="en-US" sz="2400">
              <a:solidFill>
                <a:schemeClr val="tx1"/>
              </a:solidFill>
              <a:latin typeface="Times New Roman" pitchFamily="18" charset="0"/>
              <a:cs typeface="Times New Roman" pitchFamily="18" charset="0"/>
            </a:endParaRPr>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7434" y="0"/>
            <a:ext cx="9136566" cy="5867400"/>
          </a:xfrm>
          <a:prstGeom prst="rect">
            <a:avLst/>
          </a:prstGeom>
          <a:noFill/>
          <a:ln w="76200">
            <a:solidFill>
              <a:srgbClr val="92D050"/>
            </a:solidFill>
          </a:ln>
          <a:scene3d>
            <a:camera prst="orthographicFront"/>
            <a:lightRig rig="threePt" dir="t"/>
          </a:scene3d>
          <a:sp3d>
            <a:bevelT w="114300" prst="hardEdge"/>
          </a:sp3d>
        </p:spPr>
      </p:pic>
    </p:spTree>
    <p:extLst>
      <p:ext uri="{BB962C8B-B14F-4D97-AF65-F5344CB8AC3E}">
        <p14:creationId xmlns:p14="http://schemas.microsoft.com/office/powerpoint/2010/main" val="906583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a:scene3d>
            <a:camera prst="orthographicFront"/>
            <a:lightRig rig="threePt" dir="t"/>
          </a:scene3d>
          <a:sp3d>
            <a:bevelT w="114300" prst="hardEdge"/>
          </a:sp3d>
        </p:spPr>
        <p:style>
          <a:lnRef idx="1">
            <a:schemeClr val="accent3"/>
          </a:lnRef>
          <a:fillRef idx="2">
            <a:schemeClr val="accent3"/>
          </a:fillRef>
          <a:effectRef idx="1">
            <a:schemeClr val="accent3"/>
          </a:effectRef>
          <a:fontRef idx="minor">
            <a:schemeClr val="dk1"/>
          </a:fontRef>
        </p:style>
        <p:txBody>
          <a:bodyPr>
            <a:noAutofit/>
          </a:bodyPr>
          <a:lstStyle/>
          <a:p>
            <a:pPr marL="0" indent="0" algn="just">
              <a:buNone/>
            </a:pPr>
            <a:r>
              <a:rPr lang="en-US" sz="2900" b="1" smtClean="0">
                <a:solidFill>
                  <a:srgbClr val="FF0000"/>
                </a:solidFill>
                <a:latin typeface="Times New Roman" pitchFamily="18" charset="0"/>
                <a:cs typeface="Times New Roman" pitchFamily="18" charset="0"/>
              </a:rPr>
              <a:t>   TRẠM XỬ LÝ TL (LẬP TRÌNH VÀ LƯU THÔNG MƯỢN/TRẢ)</a:t>
            </a:r>
            <a:endParaRPr lang="en-US" sz="2900" smtClean="0">
              <a:solidFill>
                <a:srgbClr val="FF0000"/>
              </a:solidFill>
              <a:latin typeface="Times New Roman" pitchFamily="18" charset="0"/>
              <a:cs typeface="Times New Roman" pitchFamily="18" charset="0"/>
            </a:endParaRPr>
          </a:p>
          <a:p>
            <a:pPr marL="0" indent="461963" algn="just">
              <a:buNone/>
            </a:pPr>
            <a:r>
              <a:rPr lang="en-US" sz="2900" smtClean="0">
                <a:solidFill>
                  <a:srgbClr val="0000FF"/>
                </a:solidFill>
                <a:latin typeface="Times New Roman" pitchFamily="18" charset="0"/>
                <a:cs typeface="Times New Roman" pitchFamily="18" charset="0"/>
              </a:rPr>
              <a:t>Khi </a:t>
            </a:r>
            <a:r>
              <a:rPr lang="en-US" sz="2900">
                <a:solidFill>
                  <a:srgbClr val="0000FF"/>
                </a:solidFill>
                <a:latin typeface="Times New Roman" pitchFamily="18" charset="0"/>
                <a:cs typeface="Times New Roman" pitchFamily="18" charset="0"/>
              </a:rPr>
              <a:t>Thư viện bổ sung thêm tài liệu mới, những tài liệu này sẽ được dán nhãn RFID và ghi thông tin định danh tài liệu lên chip. Đây chính là cơ sở để các máy RFID có thể xác định được đó là tài liệu gì trong suốt chu trình lưu thông của tài liệu. Ngoài ra, trạm xử lý tài liệu còn hoạt động như một trạm lưu thông, có các chức năng cho phép mượn/trả tài liệu. Tại quầy của CBTV, khi phát sinh một yêu cầu mượn/trả, các tài liệu sẽ được đặt lên trạm để đọc thông tin trên chip RFID gắn trong tài liệu. Lúc này CBTV chỉ việc kết hợp với thông tin bạn đọc qua thẻ để thực hiện giao dịch mượn/trả này thông qua một lần nhấn nút trên phần mềm. Các tính năng an ninh (EAS) trên các tài liệu được bỏ kích hoạt và giao dịch được ghi nhận trên CSDL</a:t>
            </a:r>
            <a:r>
              <a:rPr lang="en-US" sz="2900">
                <a:latin typeface="Times New Roman" pitchFamily="18" charset="0"/>
                <a:cs typeface="Times New Roman" pitchFamily="18" charset="0"/>
              </a:rPr>
              <a:t>.</a:t>
            </a:r>
            <a:endParaRPr lang="en-US" sz="2900">
              <a:latin typeface="Times New Roman" pitchFamily="18" charset="0"/>
              <a:cs typeface="Times New Roman" pitchFamily="18" charset="0"/>
            </a:endParaRPr>
          </a:p>
        </p:txBody>
      </p:sp>
    </p:spTree>
    <p:extLst>
      <p:ext uri="{BB962C8B-B14F-4D97-AF65-F5344CB8AC3E}">
        <p14:creationId xmlns:p14="http://schemas.microsoft.com/office/powerpoint/2010/main" val="1535718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1000"/>
                                        <p:tgtEl>
                                          <p:spTgt spid="3">
                                            <p:bg/>
                                          </p:spTgt>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barn(inVertical)">
                                      <p:cBhvr>
                                        <p:cTn id="10" dur="1000"/>
                                        <p:tgtEl>
                                          <p:spTgt spid="3">
                                            <p:txEl>
                                              <p:pRg st="0" end="0"/>
                                            </p:txEl>
                                          </p:spTgt>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barn(inVertical)">
                                      <p:cBhvr>
                                        <p:cTn id="13"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953000"/>
            <a:ext cx="8229600" cy="427038"/>
          </a:xfrm>
        </p:spPr>
        <p:txBody>
          <a:bodyPr>
            <a:noAutofit/>
          </a:bodyPr>
          <a:lstStyle/>
          <a:p>
            <a:r>
              <a:rPr lang="en-US" sz="2400" b="1" smtClean="0">
                <a:latin typeface="Times New Roman" pitchFamily="18" charset="0"/>
                <a:cs typeface="Times New Roman" pitchFamily="18" charset="0"/>
              </a:rPr>
              <a:t>Thiết </a:t>
            </a:r>
            <a:r>
              <a:rPr lang="en-US" sz="2400" b="1">
                <a:latin typeface="Times New Roman" pitchFamily="18" charset="0"/>
                <a:cs typeface="Times New Roman" pitchFamily="18" charset="0"/>
              </a:rPr>
              <a:t>bị  lập trình và lưu thông mượn, trả tài liệu</a:t>
            </a:r>
            <a:endParaRPr lang="en-US" sz="2400">
              <a:latin typeface="Times New Roman" pitchFamily="18" charset="0"/>
              <a:cs typeface="Times New Roman" pitchFamily="18" charset="0"/>
            </a:endParaRPr>
          </a:p>
        </p:txBody>
      </p:sp>
      <p:pic>
        <p:nvPicPr>
          <p:cNvPr id="4" name="Content Placeholder 3" descr="https://idtvietnam.vn/sites/default/files/u95/untitled1.png"/>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62000" y="1066800"/>
            <a:ext cx="7620000" cy="3581400"/>
          </a:xfrm>
          <a:prstGeom prst="rect">
            <a:avLst/>
          </a:prstGeom>
          <a:noFill/>
          <a:ln>
            <a:noFill/>
          </a:ln>
        </p:spPr>
      </p:pic>
    </p:spTree>
    <p:extLst>
      <p:ext uri="{BB962C8B-B14F-4D97-AF65-F5344CB8AC3E}">
        <p14:creationId xmlns:p14="http://schemas.microsoft.com/office/powerpoint/2010/main" val="1019699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7999"/>
          </a:xfrm>
          <a:scene3d>
            <a:camera prst="orthographicFront"/>
            <a:lightRig rig="threePt" dir="t"/>
          </a:scene3d>
          <a:sp3d>
            <a:bevelT w="114300" prst="hardEdge"/>
          </a:sp3d>
        </p:spPr>
        <p:style>
          <a:lnRef idx="1">
            <a:schemeClr val="accent3"/>
          </a:lnRef>
          <a:fillRef idx="2">
            <a:schemeClr val="accent3"/>
          </a:fillRef>
          <a:effectRef idx="1">
            <a:schemeClr val="accent3"/>
          </a:effectRef>
          <a:fontRef idx="minor">
            <a:schemeClr val="dk1"/>
          </a:fontRef>
        </p:style>
        <p:txBody>
          <a:bodyPr>
            <a:normAutofit/>
          </a:bodyPr>
          <a:lstStyle/>
          <a:p>
            <a:pPr marL="0" indent="461963" algn="just">
              <a:buNone/>
            </a:pPr>
            <a:r>
              <a:rPr lang="en-US" sz="2800" b="1" smtClean="0">
                <a:solidFill>
                  <a:srgbClr val="FF0000"/>
                </a:solidFill>
                <a:latin typeface="Times New Roman" pitchFamily="18" charset="0"/>
                <a:cs typeface="Times New Roman" pitchFamily="18" charset="0"/>
              </a:rPr>
              <a:t>THIẾT BỊ KIỂM KÊ TÌM KIẾM TÀI LIỆU</a:t>
            </a:r>
            <a:endParaRPr lang="en-US" sz="2800" smtClean="0">
              <a:solidFill>
                <a:srgbClr val="FF0000"/>
              </a:solidFill>
              <a:latin typeface="Times New Roman" pitchFamily="18" charset="0"/>
              <a:cs typeface="Times New Roman" pitchFamily="18" charset="0"/>
            </a:endParaRPr>
          </a:p>
          <a:p>
            <a:pPr marL="0" indent="461963" algn="just">
              <a:buNone/>
            </a:pPr>
            <a:r>
              <a:rPr lang="en-US" sz="3600" smtClean="0">
                <a:solidFill>
                  <a:srgbClr val="0000FF"/>
                </a:solidFill>
                <a:latin typeface="Times New Roman" pitchFamily="18" charset="0"/>
                <a:cs typeface="Times New Roman" pitchFamily="18" charset="0"/>
              </a:rPr>
              <a:t>Thiết </a:t>
            </a:r>
            <a:r>
              <a:rPr lang="en-US" sz="3600">
                <a:solidFill>
                  <a:srgbClr val="0000FF"/>
                </a:solidFill>
                <a:latin typeface="Times New Roman" pitchFamily="18" charset="0"/>
                <a:cs typeface="Times New Roman" pitchFamily="18" charset="0"/>
              </a:rPr>
              <a:t>bị kiểm kê cầm tay LibAssist hoạt động bằng pin sạc, với thiết kế không dây có khả năng kết nối trực tiếp hoặc gián tiếp tới dữ liệu của Thư viện, thông qua đó giúp việc kiểm kê trở nên dễ dàng. CBTV chỉ việc dùng thiết bị này quét qua các giá/kệ có chứa tài liệu gắn chip RFID. Thiết bị sẽ tự động ghi lại các tài liệu có trên giá/kệ, qua đó CBTV có thể xác định được số lượng tài liệu có trong kho. Ngoài ra, thiết bị kiểm kê còn cho phép tìm kiếm tài liệu và xác định tài liệu đặt sai vị trí.</a:t>
            </a:r>
            <a:endParaRPr lang="en-US" sz="3600">
              <a:solidFill>
                <a:srgbClr val="0000FF"/>
              </a:solidFill>
              <a:latin typeface="Times New Roman" pitchFamily="18" charset="0"/>
              <a:cs typeface="Times New Roman" pitchFamily="18" charset="0"/>
            </a:endParaRPr>
          </a:p>
        </p:txBody>
      </p:sp>
    </p:spTree>
    <p:extLst>
      <p:ext uri="{BB962C8B-B14F-4D97-AF65-F5344CB8AC3E}">
        <p14:creationId xmlns:p14="http://schemas.microsoft.com/office/powerpoint/2010/main" val="1533108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1000"/>
                                        <p:tgtEl>
                                          <p:spTgt spid="3">
                                            <p:bg/>
                                          </p:spTgt>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barn(inVertical)">
                                      <p:cBhvr>
                                        <p:cTn id="10" dur="1000"/>
                                        <p:tgtEl>
                                          <p:spTgt spid="3">
                                            <p:txEl>
                                              <p:pRg st="0" end="0"/>
                                            </p:txEl>
                                          </p:spTgt>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barn(inVertical)">
                                      <p:cBhvr>
                                        <p:cTn id="13"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4648200"/>
            <a:ext cx="8229600" cy="427038"/>
          </a:xfrm>
        </p:spPr>
        <p:txBody>
          <a:bodyPr>
            <a:noAutofit/>
          </a:bodyPr>
          <a:lstStyle/>
          <a:p>
            <a:r>
              <a:rPr lang="en-US" sz="2800" b="1" smtClean="0">
                <a:latin typeface="Times New Roman" pitchFamily="18" charset="0"/>
                <a:cs typeface="Times New Roman" pitchFamily="18" charset="0"/>
              </a:rPr>
              <a:t>Thiết </a:t>
            </a:r>
            <a:r>
              <a:rPr lang="en-US" sz="2800" b="1">
                <a:latin typeface="Times New Roman" pitchFamily="18" charset="0"/>
                <a:cs typeface="Times New Roman" pitchFamily="18" charset="0"/>
              </a:rPr>
              <a:t>bị kiểm kê </a:t>
            </a:r>
            <a:r>
              <a:rPr lang="en-US" sz="2800" b="1">
                <a:latin typeface="Times New Roman" pitchFamily="18" charset="0"/>
                <a:cs typeface="Times New Roman" pitchFamily="18" charset="0"/>
              </a:rPr>
              <a:t>tài </a:t>
            </a:r>
            <a:r>
              <a:rPr lang="en-US" sz="2800" b="1" smtClean="0">
                <a:latin typeface="Times New Roman" pitchFamily="18" charset="0"/>
                <a:cs typeface="Times New Roman" pitchFamily="18" charset="0"/>
              </a:rPr>
              <a:t>liệu</a:t>
            </a:r>
            <a:endParaRPr lang="en-US" sz="2800">
              <a:latin typeface="Times New Roman" pitchFamily="18" charset="0"/>
              <a:cs typeface="Times New Roman" pitchFamily="18" charset="0"/>
            </a:endParaRPr>
          </a:p>
        </p:txBody>
      </p:sp>
      <p:pic>
        <p:nvPicPr>
          <p:cNvPr id="6" name="Content Placeholder 5" descr="https://idtvietnam.vn/sites/default/files/u95/untitled_0.png"/>
          <p:cNvPicPr>
            <a:picLocks noGrp="1"/>
          </p:cNvPicPr>
          <p:nvPr>
            <p:ph idx="1"/>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2667000" y="914400"/>
            <a:ext cx="3429000" cy="3810000"/>
          </a:xfrm>
          <a:prstGeom prst="rect">
            <a:avLst/>
          </a:prstGeom>
          <a:noFill/>
          <a:ln>
            <a:noFill/>
          </a:ln>
        </p:spPr>
      </p:pic>
    </p:spTree>
    <p:extLst>
      <p:ext uri="{BB962C8B-B14F-4D97-AF65-F5344CB8AC3E}">
        <p14:creationId xmlns:p14="http://schemas.microsoft.com/office/powerpoint/2010/main" val="3812616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629400"/>
          </a:xfrm>
          <a:scene3d>
            <a:camera prst="orthographicFront"/>
            <a:lightRig rig="threePt" dir="t"/>
          </a:scene3d>
          <a:sp3d>
            <a:bevelT w="114300" prst="hardEdge"/>
          </a:sp3d>
        </p:spPr>
        <p:style>
          <a:lnRef idx="1">
            <a:schemeClr val="accent3"/>
          </a:lnRef>
          <a:fillRef idx="2">
            <a:schemeClr val="accent3"/>
          </a:fillRef>
          <a:effectRef idx="1">
            <a:schemeClr val="accent3"/>
          </a:effectRef>
          <a:fontRef idx="minor">
            <a:schemeClr val="dk1"/>
          </a:fontRef>
        </p:style>
        <p:txBody>
          <a:bodyPr>
            <a:noAutofit/>
          </a:bodyPr>
          <a:lstStyle/>
          <a:p>
            <a:pPr marL="0" indent="461963" algn="just">
              <a:buNone/>
            </a:pPr>
            <a:endParaRPr lang="en-US" sz="2800" b="1" smtClean="0">
              <a:solidFill>
                <a:srgbClr val="FF0000"/>
              </a:solidFill>
              <a:latin typeface="Times New Roman" pitchFamily="18" charset="0"/>
              <a:cs typeface="Times New Roman" pitchFamily="18" charset="0"/>
            </a:endParaRPr>
          </a:p>
          <a:p>
            <a:pPr marL="0" indent="461963" algn="just">
              <a:buNone/>
            </a:pPr>
            <a:r>
              <a:rPr lang="en-US" sz="2800" b="1" smtClean="0">
                <a:solidFill>
                  <a:srgbClr val="FF0000"/>
                </a:solidFill>
                <a:latin typeface="Times New Roman" pitchFamily="18" charset="0"/>
                <a:cs typeface="Times New Roman" pitchFamily="18" charset="0"/>
              </a:rPr>
              <a:t>TRẠM TỰ MƯỢN, TRẢ TÀI LIỆU TỰ ĐỘNG</a:t>
            </a:r>
            <a:endParaRPr lang="en-US" sz="2800" smtClean="0">
              <a:solidFill>
                <a:srgbClr val="FF0000"/>
              </a:solidFill>
              <a:latin typeface="Times New Roman" pitchFamily="18" charset="0"/>
              <a:cs typeface="Times New Roman" pitchFamily="18" charset="0"/>
            </a:endParaRPr>
          </a:p>
          <a:p>
            <a:pPr marL="0" indent="461963" algn="just">
              <a:buNone/>
            </a:pPr>
            <a:r>
              <a:rPr lang="en-US" sz="3600" smtClean="0">
                <a:solidFill>
                  <a:srgbClr val="0000FF"/>
                </a:solidFill>
                <a:latin typeface="Times New Roman" pitchFamily="18" charset="0"/>
                <a:cs typeface="Times New Roman" pitchFamily="18" charset="0"/>
              </a:rPr>
              <a:t>Trạm </a:t>
            </a:r>
            <a:r>
              <a:rPr lang="en-US" sz="3600">
                <a:solidFill>
                  <a:srgbClr val="0000FF"/>
                </a:solidFill>
                <a:latin typeface="Times New Roman" pitchFamily="18" charset="0"/>
                <a:cs typeface="Times New Roman" pitchFamily="18" charset="0"/>
              </a:rPr>
              <a:t>tự mượn/trả tài liệu này cung cấp cho Thư viện một trải nghiệm mới về mô hình tự phục vụ. Nó nhận dạng tài liệu qua một đầu đọc RFID và kiểm tra thông tin cũng như tình trạng của tài liệu (mượn/trả). Bạn đọc có thể tự mượn hoặc trả tài liệu thông qua một màn hình cảm ứng với các thao tác đơn giản mà không cần sự trợ giúp của CBTV.</a:t>
            </a:r>
          </a:p>
          <a:p>
            <a:pPr marL="0" indent="0" algn="just">
              <a:buNone/>
            </a:pPr>
            <a:endParaRPr lang="en-US" sz="3600">
              <a:latin typeface="Times New Roman" pitchFamily="18" charset="0"/>
              <a:cs typeface="Times New Roman" pitchFamily="18" charset="0"/>
            </a:endParaRPr>
          </a:p>
        </p:txBody>
      </p:sp>
    </p:spTree>
    <p:extLst>
      <p:ext uri="{BB962C8B-B14F-4D97-AF65-F5344CB8AC3E}">
        <p14:creationId xmlns:p14="http://schemas.microsoft.com/office/powerpoint/2010/main" val="2787584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1000"/>
                                        <p:tgtEl>
                                          <p:spTgt spid="3">
                                            <p:bg/>
                                          </p:spTgt>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arn(inVertical)">
                                      <p:cBhvr>
                                        <p:cTn id="10" dur="1000"/>
                                        <p:tgtEl>
                                          <p:spTgt spid="3">
                                            <p:txEl>
                                              <p:pRg st="1" end="1"/>
                                            </p:txEl>
                                          </p:spTgt>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arn(inVertical)">
                                      <p:cBhvr>
                                        <p:cTn id="13"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0"/>
            <a:ext cx="8229600" cy="350838"/>
          </a:xfrm>
        </p:spPr>
        <p:txBody>
          <a:bodyPr>
            <a:noAutofit/>
          </a:bodyPr>
          <a:lstStyle/>
          <a:p>
            <a:r>
              <a:rPr lang="en-US" sz="2800" b="1" smtClean="0">
                <a:latin typeface="Times New Roman" pitchFamily="18" charset="0"/>
                <a:cs typeface="Times New Roman" pitchFamily="18" charset="0"/>
              </a:rPr>
              <a:t>Thiết </a:t>
            </a:r>
            <a:r>
              <a:rPr lang="en-US" sz="2800" b="1">
                <a:latin typeface="Times New Roman" pitchFamily="18" charset="0"/>
                <a:cs typeface="Times New Roman" pitchFamily="18" charset="0"/>
              </a:rPr>
              <a:t>bị mượn, trả tài liệu </a:t>
            </a:r>
            <a:r>
              <a:rPr lang="en-US" sz="2800" b="1">
                <a:latin typeface="Times New Roman" pitchFamily="18" charset="0"/>
                <a:cs typeface="Times New Roman" pitchFamily="18" charset="0"/>
              </a:rPr>
              <a:t>tự </a:t>
            </a:r>
            <a:r>
              <a:rPr lang="en-US" sz="2800" b="1" smtClean="0">
                <a:latin typeface="Times New Roman" pitchFamily="18" charset="0"/>
                <a:cs typeface="Times New Roman" pitchFamily="18" charset="0"/>
              </a:rPr>
              <a:t>động</a:t>
            </a:r>
            <a:endParaRPr lang="en-US" sz="2800">
              <a:latin typeface="Times New Roman" pitchFamily="18" charset="0"/>
            </a:endParaRPr>
          </a:p>
        </p:txBody>
      </p:sp>
      <p:pic>
        <p:nvPicPr>
          <p:cNvPr id="4" name="Content Placeholder 3"/>
          <p:cNvPicPr>
            <a:picLocks noGrp="1"/>
          </p:cNvPicPr>
          <p:nvPr>
            <p:ph idx="1"/>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2895600" y="838200"/>
            <a:ext cx="2895600" cy="3505200"/>
          </a:xfrm>
          <a:prstGeom prst="rect">
            <a:avLst/>
          </a:prstGeom>
          <a:noFill/>
          <a:ln>
            <a:noFill/>
          </a:ln>
        </p:spPr>
      </p:pic>
    </p:spTree>
    <p:extLst>
      <p:ext uri="{BB962C8B-B14F-4D97-AF65-F5344CB8AC3E}">
        <p14:creationId xmlns:p14="http://schemas.microsoft.com/office/powerpoint/2010/main" val="1903800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629400"/>
          </a:xfrm>
          <a:scene3d>
            <a:camera prst="orthographicFront"/>
            <a:lightRig rig="threePt" dir="t"/>
          </a:scene3d>
          <a:sp3d>
            <a:bevelT w="114300" prst="hardEdge"/>
          </a:sp3d>
        </p:spPr>
        <p:style>
          <a:lnRef idx="1">
            <a:schemeClr val="accent3"/>
          </a:lnRef>
          <a:fillRef idx="2">
            <a:schemeClr val="accent3"/>
          </a:fillRef>
          <a:effectRef idx="1">
            <a:schemeClr val="accent3"/>
          </a:effectRef>
          <a:fontRef idx="minor">
            <a:schemeClr val="dk1"/>
          </a:fontRef>
        </p:style>
        <p:txBody>
          <a:bodyPr>
            <a:noAutofit/>
          </a:bodyPr>
          <a:lstStyle/>
          <a:p>
            <a:pPr marL="0" indent="461963" algn="just">
              <a:buNone/>
            </a:pPr>
            <a:endParaRPr lang="en-US" b="1" smtClean="0">
              <a:solidFill>
                <a:srgbClr val="FF0000"/>
              </a:solidFill>
              <a:latin typeface="Times New Roman" pitchFamily="18" charset="0"/>
              <a:cs typeface="Times New Roman" pitchFamily="18" charset="0"/>
            </a:endParaRPr>
          </a:p>
          <a:p>
            <a:pPr marL="0" indent="461963" algn="just">
              <a:buNone/>
            </a:pPr>
            <a:r>
              <a:rPr lang="en-US" b="1" smtClean="0">
                <a:solidFill>
                  <a:srgbClr val="FF0000"/>
                </a:solidFill>
                <a:latin typeface="Times New Roman" pitchFamily="18" charset="0"/>
                <a:cs typeface="Times New Roman" pitchFamily="18" charset="0"/>
              </a:rPr>
              <a:t>TRẠM THỦ THƯ ĐA NĂNG</a:t>
            </a:r>
            <a:endParaRPr lang="en-US" smtClean="0">
              <a:solidFill>
                <a:srgbClr val="FF0000"/>
              </a:solidFill>
              <a:latin typeface="Times New Roman" pitchFamily="18" charset="0"/>
              <a:cs typeface="Times New Roman" pitchFamily="18" charset="0"/>
            </a:endParaRPr>
          </a:p>
          <a:p>
            <a:pPr marL="0" indent="461963" algn="just">
              <a:buNone/>
            </a:pPr>
            <a:r>
              <a:rPr lang="en-US" sz="3400" smtClean="0">
                <a:solidFill>
                  <a:srgbClr val="0000FF"/>
                </a:solidFill>
                <a:latin typeface="Times New Roman" pitchFamily="18" charset="0"/>
                <a:cs typeface="Times New Roman" pitchFamily="18" charset="0"/>
              </a:rPr>
              <a:t>Một </a:t>
            </a:r>
            <a:r>
              <a:rPr lang="en-US" sz="3400">
                <a:solidFill>
                  <a:srgbClr val="0000FF"/>
                </a:solidFill>
                <a:latin typeface="Times New Roman" pitchFamily="18" charset="0"/>
                <a:cs typeface="Times New Roman" pitchFamily="18" charset="0"/>
              </a:rPr>
              <a:t>thiết bị có khả năng đáp ứng đa dạng các nhu cầu của bạn đọc và của CBTV là trạm thủ thư</a:t>
            </a:r>
            <a:r>
              <a:rPr lang="en-US" sz="3400" b="1">
                <a:solidFill>
                  <a:srgbClr val="0000FF"/>
                </a:solidFill>
                <a:latin typeface="Times New Roman" pitchFamily="18" charset="0"/>
                <a:cs typeface="Times New Roman" pitchFamily="18" charset="0"/>
              </a:rPr>
              <a:t> </a:t>
            </a:r>
            <a:r>
              <a:rPr lang="en-US" sz="3400">
                <a:solidFill>
                  <a:srgbClr val="0000FF"/>
                </a:solidFill>
                <a:latin typeface="Times New Roman" pitchFamily="18" charset="0"/>
                <a:cs typeface="Times New Roman" pitchFamily="18" charset="0"/>
              </a:rPr>
              <a:t>đa năng. Trạm được tích hợp với một máy tính đi kèm với một màn hình cảm ứng, cho phép hoạt động như một trạm thủ thư</a:t>
            </a:r>
            <a:r>
              <a:rPr lang="en-US" sz="3400" b="1">
                <a:solidFill>
                  <a:srgbClr val="0000FF"/>
                </a:solidFill>
                <a:latin typeface="Times New Roman" pitchFamily="18" charset="0"/>
                <a:cs typeface="Times New Roman" pitchFamily="18" charset="0"/>
              </a:rPr>
              <a:t> </a:t>
            </a:r>
            <a:r>
              <a:rPr lang="en-US" sz="3400">
                <a:solidFill>
                  <a:srgbClr val="0000FF"/>
                </a:solidFill>
                <a:latin typeface="Times New Roman" pitchFamily="18" charset="0"/>
                <a:cs typeface="Times New Roman" pitchFamily="18" charset="0"/>
              </a:rPr>
              <a:t>thông thường (lập trình và lưu thông) cho cán bộ CBTV. Bên cạnh đó đối với bạn đọc, trạm này cho phép hoạt động như một trạm tự mượn trả tài liệu tự động.</a:t>
            </a:r>
            <a:endParaRPr lang="en-US" sz="3400">
              <a:solidFill>
                <a:srgbClr val="0000FF"/>
              </a:solidFill>
              <a:latin typeface="Times New Roman" pitchFamily="18" charset="0"/>
              <a:cs typeface="Times New Roman" pitchFamily="18" charset="0"/>
            </a:endParaRPr>
          </a:p>
        </p:txBody>
      </p:sp>
    </p:spTree>
    <p:extLst>
      <p:ext uri="{BB962C8B-B14F-4D97-AF65-F5344CB8AC3E}">
        <p14:creationId xmlns:p14="http://schemas.microsoft.com/office/powerpoint/2010/main" val="2536380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1000"/>
                                        <p:tgtEl>
                                          <p:spTgt spid="3">
                                            <p:bg/>
                                          </p:spTgt>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arn(inVertical)">
                                      <p:cBhvr>
                                        <p:cTn id="10" dur="1000"/>
                                        <p:tgtEl>
                                          <p:spTgt spid="3">
                                            <p:txEl>
                                              <p:pRg st="1" end="1"/>
                                            </p:txEl>
                                          </p:spTgt>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arn(inVertical)">
                                      <p:cBhvr>
                                        <p:cTn id="13"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4191000"/>
            <a:ext cx="8229600" cy="381000"/>
          </a:xfrm>
        </p:spPr>
        <p:txBody>
          <a:bodyPr>
            <a:noAutofit/>
          </a:bodyPr>
          <a:lstStyle/>
          <a:p>
            <a:r>
              <a:rPr lang="en-US" sz="2800" b="1" smtClean="0">
                <a:latin typeface="Times New Roman" pitchFamily="18" charset="0"/>
                <a:cs typeface="Times New Roman" pitchFamily="18" charset="0"/>
              </a:rPr>
              <a:t>Trạm </a:t>
            </a:r>
            <a:r>
              <a:rPr lang="en-US" sz="2800" b="1">
                <a:latin typeface="Times New Roman" pitchFamily="18" charset="0"/>
                <a:cs typeface="Times New Roman" pitchFamily="18" charset="0"/>
              </a:rPr>
              <a:t>thủ thư </a:t>
            </a:r>
            <a:r>
              <a:rPr lang="en-US" sz="2800" b="1">
                <a:latin typeface="Times New Roman" pitchFamily="18" charset="0"/>
                <a:cs typeface="Times New Roman" pitchFamily="18" charset="0"/>
              </a:rPr>
              <a:t>đa </a:t>
            </a:r>
            <a:r>
              <a:rPr lang="en-US" sz="2800" b="1" smtClean="0">
                <a:latin typeface="Times New Roman" pitchFamily="18" charset="0"/>
                <a:cs typeface="Times New Roman" pitchFamily="18" charset="0"/>
              </a:rPr>
              <a:t>năng</a:t>
            </a:r>
            <a:endParaRPr lang="en-US" sz="2800">
              <a:latin typeface="Times New Roman" pitchFamily="18" charset="0"/>
              <a:cs typeface="Times New Roman" pitchFamily="18" charset="0"/>
            </a:endParaRPr>
          </a:p>
        </p:txBody>
      </p:sp>
      <p:pic>
        <p:nvPicPr>
          <p:cNvPr id="4" name="Content Placeholder 3"/>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124200" y="1295400"/>
            <a:ext cx="2590800" cy="2590800"/>
          </a:xfrm>
          <a:prstGeom prst="rect">
            <a:avLst/>
          </a:prstGeom>
          <a:noFill/>
          <a:ln>
            <a:noFill/>
          </a:ln>
        </p:spPr>
      </p:pic>
    </p:spTree>
    <p:extLst>
      <p:ext uri="{BB962C8B-B14F-4D97-AF65-F5344CB8AC3E}">
        <p14:creationId xmlns:p14="http://schemas.microsoft.com/office/powerpoint/2010/main" val="1403604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629399"/>
          </a:xfrm>
          <a:scene3d>
            <a:camera prst="orthographicFront"/>
            <a:lightRig rig="threePt" dir="t"/>
          </a:scene3d>
          <a:sp3d>
            <a:bevelT w="114300" prst="hardEdge"/>
          </a:sp3d>
        </p:spPr>
        <p:style>
          <a:lnRef idx="1">
            <a:schemeClr val="accent3"/>
          </a:lnRef>
          <a:fillRef idx="2">
            <a:schemeClr val="accent3"/>
          </a:fillRef>
          <a:effectRef idx="1">
            <a:schemeClr val="accent3"/>
          </a:effectRef>
          <a:fontRef idx="minor">
            <a:schemeClr val="dk1"/>
          </a:fontRef>
        </p:style>
        <p:txBody>
          <a:bodyPr>
            <a:noAutofit/>
          </a:bodyPr>
          <a:lstStyle/>
          <a:p>
            <a:pPr marL="0" indent="461963" algn="just">
              <a:buNone/>
            </a:pPr>
            <a:endParaRPr lang="en-US" b="1" smtClean="0">
              <a:solidFill>
                <a:srgbClr val="FF0000"/>
              </a:solidFill>
              <a:latin typeface="Times New Roman" pitchFamily="18" charset="0"/>
              <a:cs typeface="Times New Roman" pitchFamily="18" charset="0"/>
            </a:endParaRPr>
          </a:p>
          <a:p>
            <a:pPr marL="0" indent="461963" algn="just">
              <a:buNone/>
            </a:pPr>
            <a:r>
              <a:rPr lang="en-US" b="1" smtClean="0">
                <a:solidFill>
                  <a:srgbClr val="FF0000"/>
                </a:solidFill>
                <a:latin typeface="Times New Roman" pitchFamily="18" charset="0"/>
                <a:cs typeface="Times New Roman" pitchFamily="18" charset="0"/>
              </a:rPr>
              <a:t>GIÁ TRẢ SÁCH THÔNG MINH</a:t>
            </a:r>
            <a:endParaRPr lang="en-US" smtClean="0">
              <a:solidFill>
                <a:srgbClr val="FF0000"/>
              </a:solidFill>
              <a:latin typeface="Times New Roman" pitchFamily="18" charset="0"/>
              <a:cs typeface="Times New Roman" pitchFamily="18" charset="0"/>
            </a:endParaRPr>
          </a:p>
          <a:p>
            <a:pPr marL="0" indent="461963" algn="just">
              <a:buNone/>
            </a:pPr>
            <a:r>
              <a:rPr lang="en-US" sz="3400" smtClean="0">
                <a:solidFill>
                  <a:srgbClr val="0000FF"/>
                </a:solidFill>
                <a:latin typeface="Times New Roman" pitchFamily="18" charset="0"/>
                <a:cs typeface="Times New Roman" pitchFamily="18" charset="0"/>
              </a:rPr>
              <a:t>Giá </a:t>
            </a:r>
            <a:r>
              <a:rPr lang="en-US" sz="3400">
                <a:solidFill>
                  <a:srgbClr val="0000FF"/>
                </a:solidFill>
                <a:latin typeface="Times New Roman" pitchFamily="18" charset="0"/>
                <a:cs typeface="Times New Roman" pitchFamily="18" charset="0"/>
              </a:rPr>
              <a:t>trả sách thông minh bao gồm một hệ thống giá có tích hợp các ăng ten với chức năng đọc thông tin thẻ RFID được gắn trong tài liệu và một cột thông tin hiển thị thông tin tài liệu cùng thông tin người trả. Người dùng đơn giản chỉ việc đặt tài liệu lên giá và kiểm tra lại thông tin hiển thị trên màn hình. Tài liệu đã được trả, tính năng an ninh được tự động bật mà không cần phải có sự hỗ trợ của CBTV.</a:t>
            </a:r>
            <a:endParaRPr lang="en-US" sz="3400">
              <a:solidFill>
                <a:srgbClr val="0000FF"/>
              </a:solidFill>
              <a:latin typeface="Times New Roman" pitchFamily="18" charset="0"/>
              <a:cs typeface="Times New Roman" pitchFamily="18" charset="0"/>
            </a:endParaRPr>
          </a:p>
        </p:txBody>
      </p:sp>
    </p:spTree>
    <p:extLst>
      <p:ext uri="{BB962C8B-B14F-4D97-AF65-F5344CB8AC3E}">
        <p14:creationId xmlns:p14="http://schemas.microsoft.com/office/powerpoint/2010/main" val="222312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1000"/>
                                        <p:tgtEl>
                                          <p:spTgt spid="3">
                                            <p:bg/>
                                          </p:spTgt>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arn(inVertical)">
                                      <p:cBhvr>
                                        <p:cTn id="10" dur="1000"/>
                                        <p:tgtEl>
                                          <p:spTgt spid="3">
                                            <p:txEl>
                                              <p:pRg st="1" end="1"/>
                                            </p:txEl>
                                          </p:spTgt>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arn(inVertical)">
                                      <p:cBhvr>
                                        <p:cTn id="13"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4876800"/>
            <a:ext cx="8229600" cy="487362"/>
          </a:xfrm>
        </p:spPr>
        <p:txBody>
          <a:bodyPr>
            <a:noAutofit/>
          </a:bodyPr>
          <a:lstStyle/>
          <a:p>
            <a:r>
              <a:rPr lang="en-US" sz="2800" b="1" smtClean="0">
                <a:latin typeface="Times New Roman" pitchFamily="18" charset="0"/>
                <a:cs typeface="Times New Roman" pitchFamily="18" charset="0"/>
              </a:rPr>
              <a:t>Giá </a:t>
            </a:r>
            <a:r>
              <a:rPr lang="en-US" sz="2800" b="1">
                <a:latin typeface="Times New Roman" pitchFamily="18" charset="0"/>
                <a:cs typeface="Times New Roman" pitchFamily="18" charset="0"/>
              </a:rPr>
              <a:t>trả sách </a:t>
            </a:r>
            <a:r>
              <a:rPr lang="en-US" sz="2800" b="1">
                <a:latin typeface="Times New Roman" pitchFamily="18" charset="0"/>
                <a:cs typeface="Times New Roman" pitchFamily="18" charset="0"/>
              </a:rPr>
              <a:t>thông </a:t>
            </a:r>
            <a:r>
              <a:rPr lang="en-US" sz="2800" b="1" smtClean="0">
                <a:latin typeface="Times New Roman" pitchFamily="18" charset="0"/>
                <a:cs typeface="Times New Roman" pitchFamily="18" charset="0"/>
              </a:rPr>
              <a:t>minh</a:t>
            </a:r>
            <a:endParaRPr lang="en-US" sz="2800">
              <a:latin typeface="Times New Roman" pitchFamily="18" charset="0"/>
              <a:cs typeface="Times New Roman" pitchFamily="18" charset="0"/>
            </a:endParaRPr>
          </a:p>
        </p:txBody>
      </p:sp>
      <p:pic>
        <p:nvPicPr>
          <p:cNvPr id="4" name="Content Placeholder 3"/>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85800" y="838200"/>
            <a:ext cx="7467600" cy="3867838"/>
          </a:xfrm>
          <a:prstGeom prst="rect">
            <a:avLst/>
          </a:prstGeom>
          <a:noFill/>
          <a:ln>
            <a:noFill/>
          </a:ln>
        </p:spPr>
      </p:pic>
    </p:spTree>
    <p:extLst>
      <p:ext uri="{BB962C8B-B14F-4D97-AF65-F5344CB8AC3E}">
        <p14:creationId xmlns:p14="http://schemas.microsoft.com/office/powerpoint/2010/main" val="3295647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705600"/>
          </a:xfrm>
          <a:scene3d>
            <a:camera prst="orthographicFront"/>
            <a:lightRig rig="threePt" dir="t"/>
          </a:scene3d>
          <a:sp3d>
            <a:bevelT w="114300" prst="artDeco"/>
          </a:sp3d>
        </p:spPr>
        <p:style>
          <a:lnRef idx="1">
            <a:schemeClr val="accent3"/>
          </a:lnRef>
          <a:fillRef idx="2">
            <a:schemeClr val="accent3"/>
          </a:fillRef>
          <a:effectRef idx="1">
            <a:schemeClr val="accent3"/>
          </a:effectRef>
          <a:fontRef idx="minor">
            <a:schemeClr val="dk1"/>
          </a:fontRef>
        </p:style>
        <p:txBody>
          <a:bodyPr>
            <a:noAutofit/>
          </a:bodyPr>
          <a:lstStyle/>
          <a:p>
            <a:pPr marL="0" indent="457200" algn="just">
              <a:buNone/>
            </a:pPr>
            <a:r>
              <a:rPr lang="en-US" sz="2800" b="1" smtClean="0">
                <a:solidFill>
                  <a:srgbClr val="FF0000"/>
                </a:solidFill>
                <a:latin typeface="Times New Roman" pitchFamily="18" charset="0"/>
                <a:cs typeface="Times New Roman" pitchFamily="18" charset="0"/>
              </a:rPr>
              <a:t>HỆ THỐNG TRẢ SÁCH 24H VÀ TỰ ĐỘNG PHÂN LOẠI SÁCH</a:t>
            </a:r>
            <a:endParaRPr lang="en-US" sz="2800" smtClean="0">
              <a:solidFill>
                <a:srgbClr val="FF0000"/>
              </a:solidFill>
              <a:latin typeface="Times New Roman" pitchFamily="18" charset="0"/>
              <a:cs typeface="Times New Roman" pitchFamily="18" charset="0"/>
            </a:endParaRPr>
          </a:p>
          <a:p>
            <a:pPr marL="0" indent="461963" algn="just">
              <a:buNone/>
            </a:pPr>
            <a:r>
              <a:rPr lang="en-US" smtClean="0">
                <a:solidFill>
                  <a:srgbClr val="0000FF"/>
                </a:solidFill>
                <a:latin typeface="Times New Roman" pitchFamily="18" charset="0"/>
                <a:cs typeface="Times New Roman" pitchFamily="18" charset="0"/>
              </a:rPr>
              <a:t>Nhu </a:t>
            </a:r>
            <a:r>
              <a:rPr lang="en-US">
                <a:solidFill>
                  <a:srgbClr val="0000FF"/>
                </a:solidFill>
                <a:latin typeface="Times New Roman" pitchFamily="18" charset="0"/>
                <a:cs typeface="Times New Roman" pitchFamily="18" charset="0"/>
              </a:rPr>
              <a:t>cầu trả sách bất kể thời gian trong ngày là nhu cầu vô cùng thiết yếu của bạn đọc. Thực tế đã chứng minh nhiều bất cập khi bạn đọc phải chờ đợi đến giờ Thư viện mở cửa thì mới có thể trả tài liệu mà mình đã mượn trước đó. Chính vì vậy, thiết bị trả sách 24h là một giải pháp hữu hiệu cho nhu cầu này. Thông thường thiết bị trả sách 24h được kết hợp với một hệ thống phân loại tài liệu tự động (đặt bên trong Thư viện). Một hệ thống đầy đủ thường bao gồm: hộp trả sách (dropbox), băng chuyền phân loại, các thùng đựng sách dạng xe đẩy.</a:t>
            </a:r>
          </a:p>
          <a:p>
            <a:pPr algn="just"/>
            <a:endParaRPr lang="en-US" sz="3000">
              <a:latin typeface="Times New Roman" pitchFamily="18" charset="0"/>
              <a:cs typeface="Times New Roman" pitchFamily="18" charset="0"/>
            </a:endParaRPr>
          </a:p>
        </p:txBody>
      </p:sp>
    </p:spTree>
    <p:extLst>
      <p:ext uri="{BB962C8B-B14F-4D97-AF65-F5344CB8AC3E}">
        <p14:creationId xmlns:p14="http://schemas.microsoft.com/office/powerpoint/2010/main" val="1876729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1000"/>
                                        <p:tgtEl>
                                          <p:spTgt spid="3">
                                            <p:bg/>
                                          </p:spTgt>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barn(inVertical)">
                                      <p:cBhvr>
                                        <p:cTn id="10" dur="1000"/>
                                        <p:tgtEl>
                                          <p:spTgt spid="3">
                                            <p:txEl>
                                              <p:pRg st="0" end="0"/>
                                            </p:txEl>
                                          </p:spTgt>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barn(inVertical)">
                                      <p:cBhvr>
                                        <p:cTn id="13"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629399"/>
          </a:xfrm>
          <a:scene3d>
            <a:camera prst="orthographicFront"/>
            <a:lightRig rig="threePt" dir="t"/>
          </a:scene3d>
          <a:sp3d>
            <a:bevelT w="114300" prst="hardEdge"/>
          </a:sp3d>
        </p:spPr>
        <p:style>
          <a:lnRef idx="1">
            <a:schemeClr val="accent3"/>
          </a:lnRef>
          <a:fillRef idx="2">
            <a:schemeClr val="accent3"/>
          </a:fillRef>
          <a:effectRef idx="1">
            <a:schemeClr val="accent3"/>
          </a:effectRef>
          <a:fontRef idx="minor">
            <a:schemeClr val="dk1"/>
          </a:fontRef>
        </p:style>
        <p:txBody>
          <a:bodyPr>
            <a:noAutofit/>
          </a:bodyPr>
          <a:lstStyle/>
          <a:p>
            <a:pPr marL="0" indent="461963" algn="just">
              <a:buNone/>
            </a:pPr>
            <a:r>
              <a:rPr lang="en-US" sz="3400">
                <a:solidFill>
                  <a:srgbClr val="0000FF"/>
                </a:solidFill>
                <a:latin typeface="Times New Roman" pitchFamily="18" charset="0"/>
                <a:cs typeface="Times New Roman" pitchFamily="18" charset="0"/>
              </a:rPr>
              <a:t>Thiết bị trả sách 24h thường được chia làm 2 loại chính:</a:t>
            </a:r>
          </a:p>
          <a:p>
            <a:pPr marL="0" indent="461963" algn="just">
              <a:buNone/>
            </a:pPr>
            <a:r>
              <a:rPr lang="en-US" sz="3400">
                <a:solidFill>
                  <a:srgbClr val="0000FF"/>
                </a:solidFill>
                <a:latin typeface="Times New Roman" pitchFamily="18" charset="0"/>
                <a:cs typeface="Times New Roman" pitchFamily="18" charset="0"/>
              </a:rPr>
              <a:t>- Dạng đặt ngoài trời (outdoor): Hộp trả sách được thiết kế đặc biệt, có khả năng chịu được thời tiết (nắng, mưa). Hộp thường được gắn lên tường mặt ngoài của Thư viện, phía sau tích hợp các băng chuyền phân loại và thùng đựng sách.</a:t>
            </a:r>
          </a:p>
          <a:p>
            <a:pPr marL="0" indent="461963" algn="just">
              <a:buNone/>
            </a:pPr>
            <a:r>
              <a:rPr lang="en-US" sz="3400">
                <a:solidFill>
                  <a:srgbClr val="0000FF"/>
                </a:solidFill>
                <a:latin typeface="Times New Roman" pitchFamily="18" charset="0"/>
                <a:cs typeface="Times New Roman" pitchFamily="18" charset="0"/>
              </a:rPr>
              <a:t>- Dạng đặt trong nhà (indoor): Hộp trả sách thường được gắn lên tường bên trong Thư viện, phía sau tích hợp các băng chuyền phân loại và thùng đựng sách.</a:t>
            </a:r>
            <a:endParaRPr lang="en-US" sz="3400">
              <a:solidFill>
                <a:srgbClr val="0000FF"/>
              </a:solidFill>
            </a:endParaRPr>
          </a:p>
        </p:txBody>
      </p:sp>
    </p:spTree>
    <p:extLst>
      <p:ext uri="{BB962C8B-B14F-4D97-AF65-F5344CB8AC3E}">
        <p14:creationId xmlns:p14="http://schemas.microsoft.com/office/powerpoint/2010/main" val="1768117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1000"/>
                                        <p:tgtEl>
                                          <p:spTgt spid="3">
                                            <p:bg/>
                                          </p:spTgt>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barn(inVertical)">
                                      <p:cBhvr>
                                        <p:cTn id="10" dur="1000"/>
                                        <p:tgtEl>
                                          <p:spTgt spid="3">
                                            <p:txEl>
                                              <p:pRg st="0" end="0"/>
                                            </p:txEl>
                                          </p:spTgt>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barn(inVertical)">
                                      <p:cBhvr>
                                        <p:cTn id="13" dur="1000"/>
                                        <p:tgtEl>
                                          <p:spTgt spid="3">
                                            <p:txEl>
                                              <p:pRg st="1" end="1"/>
                                            </p:txEl>
                                          </p:spTgt>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barn(inVertical)">
                                      <p:cBhvr>
                                        <p:cTn id="16"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4876800"/>
            <a:ext cx="8229600" cy="1143000"/>
          </a:xfrm>
        </p:spPr>
        <p:txBody>
          <a:bodyPr>
            <a:noAutofit/>
          </a:bodyPr>
          <a:lstStyle/>
          <a:p>
            <a:r>
              <a:rPr lang="en-US" sz="2800" b="1">
                <a:latin typeface="Times New Roman" pitchFamily="18" charset="0"/>
                <a:cs typeface="Times New Roman" pitchFamily="18" charset="0"/>
              </a:rPr>
              <a:t>Hệ thống trả sách 24h và phân loại tự động dạng trong nhà </a:t>
            </a:r>
            <a:r>
              <a:rPr lang="en-US" sz="2800" b="1">
                <a:latin typeface="Times New Roman" pitchFamily="18" charset="0"/>
                <a:cs typeface="Times New Roman" pitchFamily="18" charset="0"/>
              </a:rPr>
              <a:t>(</a:t>
            </a:r>
            <a:r>
              <a:rPr lang="en-US" sz="2800" b="1" smtClean="0">
                <a:latin typeface="Times New Roman" pitchFamily="18" charset="0"/>
                <a:cs typeface="Times New Roman" pitchFamily="18" charset="0"/>
              </a:rPr>
              <a:t>indoor) và </a:t>
            </a:r>
            <a:r>
              <a:rPr lang="en-US" sz="2800" b="1">
                <a:latin typeface="Times New Roman" pitchFamily="18" charset="0"/>
                <a:cs typeface="Times New Roman" pitchFamily="18" charset="0"/>
              </a:rPr>
              <a:t>dạng ngoài trời (outdoor)</a:t>
            </a:r>
            <a:endParaRPr lang="en-US" sz="2800">
              <a:latin typeface="Times New Roman" pitchFamily="18" charset="0"/>
              <a:cs typeface="Times New Roman" pitchFamily="18" charset="0"/>
            </a:endParaRPr>
          </a:p>
        </p:txBody>
      </p:sp>
      <p:pic>
        <p:nvPicPr>
          <p:cNvPr id="4" name="Content Placeholder 3"/>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676400" y="914400"/>
            <a:ext cx="5791200" cy="3886200"/>
          </a:xfrm>
          <a:prstGeom prst="rect">
            <a:avLst/>
          </a:prstGeom>
          <a:noFill/>
          <a:ln>
            <a:noFill/>
          </a:ln>
        </p:spPr>
      </p:pic>
    </p:spTree>
    <p:extLst>
      <p:ext uri="{BB962C8B-B14F-4D97-AF65-F5344CB8AC3E}">
        <p14:creationId xmlns:p14="http://schemas.microsoft.com/office/powerpoint/2010/main" val="1017912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752600"/>
          </a:xfrm>
          <a:scene3d>
            <a:camera prst="orthographicFront"/>
            <a:lightRig rig="threePt" dir="t"/>
          </a:scene3d>
          <a:sp3d>
            <a:bevelT w="114300" prst="hardEdge"/>
          </a:sp3d>
        </p:spPr>
        <p:style>
          <a:lnRef idx="1">
            <a:schemeClr val="accent3"/>
          </a:lnRef>
          <a:fillRef idx="2">
            <a:schemeClr val="accent3"/>
          </a:fillRef>
          <a:effectRef idx="1">
            <a:schemeClr val="accent3"/>
          </a:effectRef>
          <a:fontRef idx="minor">
            <a:schemeClr val="dk1"/>
          </a:fontRef>
        </p:style>
        <p:txBody>
          <a:bodyPr>
            <a:noAutofit/>
          </a:bodyPr>
          <a:lstStyle/>
          <a:p>
            <a:pPr algn="just"/>
            <a:r>
              <a:rPr lang="en-US" sz="2400" b="1" smtClean="0">
                <a:solidFill>
                  <a:srgbClr val="FF0000"/>
                </a:solidFill>
                <a:latin typeface="Times New Roman" pitchFamily="18" charset="0"/>
                <a:cs typeface="Times New Roman" pitchFamily="18" charset="0"/>
              </a:rPr>
              <a:t>NHÃN (CHIP) RFID SỬ DỤNG CHO SÁCH, TÀI LIỆU.</a:t>
            </a:r>
            <a:br>
              <a:rPr lang="en-US" sz="2400" b="1" smtClean="0">
                <a:solidFill>
                  <a:srgbClr val="FF0000"/>
                </a:solidFill>
                <a:latin typeface="Times New Roman" pitchFamily="18" charset="0"/>
                <a:cs typeface="Times New Roman" pitchFamily="18" charset="0"/>
              </a:rPr>
            </a:br>
            <a:r>
              <a:rPr lang="en-US" sz="2800" smtClean="0">
                <a:solidFill>
                  <a:srgbClr val="0000FF"/>
                </a:solidFill>
                <a:latin typeface="Times New Roman" pitchFamily="18" charset="0"/>
                <a:cs typeface="Times New Roman" pitchFamily="18" charset="0"/>
              </a:rPr>
              <a:t>Nhãn </a:t>
            </a:r>
            <a:r>
              <a:rPr lang="en-US" sz="2800">
                <a:solidFill>
                  <a:srgbClr val="0000FF"/>
                </a:solidFill>
                <a:latin typeface="Times New Roman" pitchFamily="18" charset="0"/>
                <a:cs typeface="Times New Roman" pitchFamily="18" charset="0"/>
              </a:rPr>
              <a:t>(chip) RFID dùng cho sách, tài liệu được cấu </a:t>
            </a:r>
            <a:r>
              <a:rPr lang="en-US" sz="2800">
                <a:solidFill>
                  <a:srgbClr val="0000FF"/>
                </a:solidFill>
                <a:latin typeface="Times New Roman" pitchFamily="18" charset="0"/>
                <a:cs typeface="Times New Roman" pitchFamily="18" charset="0"/>
              </a:rPr>
              <a:t>tạo </a:t>
            </a:r>
            <a:r>
              <a:rPr lang="en-US" sz="2800" smtClean="0">
                <a:solidFill>
                  <a:srgbClr val="0000FF"/>
                </a:solidFill>
                <a:latin typeface="Times New Roman" pitchFamily="18" charset="0"/>
                <a:cs typeface="Times New Roman" pitchFamily="18" charset="0"/>
              </a:rPr>
              <a:t>mềm, </a:t>
            </a:r>
            <a:r>
              <a:rPr lang="en-US" sz="2800">
                <a:solidFill>
                  <a:srgbClr val="0000FF"/>
                </a:solidFill>
                <a:latin typeface="Times New Roman" pitchFamily="18" charset="0"/>
                <a:cs typeface="Times New Roman" pitchFamily="18" charset="0"/>
              </a:rPr>
              <a:t>mỏng có chứa chíp vi xử lý. Thường nhãn dùng cho sách có dạng hình vuông hoặc hình chữ nhật.</a:t>
            </a:r>
            <a:endParaRPr lang="en-US" sz="2800">
              <a:solidFill>
                <a:srgbClr val="0000FF"/>
              </a:solidFill>
              <a:latin typeface="Times New Roman" pitchFamily="18" charset="0"/>
              <a:cs typeface="Times New Roman" pitchFamily="18" charset="0"/>
            </a:endParaRPr>
          </a:p>
        </p:txBody>
      </p:sp>
      <p:pic>
        <p:nvPicPr>
          <p:cNvPr id="4" name="Content Placeholder 3"/>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971800" y="2266257"/>
            <a:ext cx="3124200" cy="2839143"/>
          </a:xfrm>
          <a:prstGeom prst="rect">
            <a:avLst/>
          </a:prstGeom>
          <a:noFill/>
          <a:ln>
            <a:noFill/>
          </a:ln>
        </p:spPr>
      </p:pic>
      <p:sp>
        <p:nvSpPr>
          <p:cNvPr id="5" name="Rectangle 4"/>
          <p:cNvSpPr/>
          <p:nvPr/>
        </p:nvSpPr>
        <p:spPr>
          <a:xfrm>
            <a:off x="1794137" y="5177135"/>
            <a:ext cx="5521063" cy="461665"/>
          </a:xfrm>
          <a:prstGeom prst="rect">
            <a:avLst/>
          </a:prstGeom>
        </p:spPr>
        <p:txBody>
          <a:bodyPr wrap="none">
            <a:spAutoFit/>
          </a:bodyPr>
          <a:lstStyle/>
          <a:p>
            <a:r>
              <a:rPr lang="en-US" sz="2400" b="1">
                <a:latin typeface="Times New Roman" pitchFamily="18" charset="0"/>
                <a:cs typeface="Times New Roman" pitchFamily="18" charset="0"/>
              </a:rPr>
              <a:t>Nhãn (chip) RFID dùng cho sách, tài liệu</a:t>
            </a:r>
            <a:endParaRPr lang="en-US" sz="2400">
              <a:latin typeface="Times New Roman" pitchFamily="18" charset="0"/>
              <a:cs typeface="Times New Roman" pitchFamily="18" charset="0"/>
            </a:endParaRPr>
          </a:p>
        </p:txBody>
      </p:sp>
    </p:spTree>
    <p:extLst>
      <p:ext uri="{BB962C8B-B14F-4D97-AF65-F5344CB8AC3E}">
        <p14:creationId xmlns:p14="http://schemas.microsoft.com/office/powerpoint/2010/main" val="1867566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in)">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382000" cy="1600200"/>
          </a:xfrm>
          <a:scene3d>
            <a:camera prst="orthographicFront"/>
            <a:lightRig rig="threePt" dir="t"/>
          </a:scene3d>
          <a:sp3d>
            <a:bevelT w="114300" prst="hardEdge"/>
          </a:sp3d>
        </p:spPr>
        <p:style>
          <a:lnRef idx="1">
            <a:schemeClr val="accent3"/>
          </a:lnRef>
          <a:fillRef idx="2">
            <a:schemeClr val="accent3"/>
          </a:fillRef>
          <a:effectRef idx="1">
            <a:schemeClr val="accent3"/>
          </a:effectRef>
          <a:fontRef idx="minor">
            <a:schemeClr val="dk1"/>
          </a:fontRef>
        </p:style>
        <p:txBody>
          <a:bodyPr>
            <a:normAutofit lnSpcReduction="10000"/>
          </a:bodyPr>
          <a:lstStyle/>
          <a:p>
            <a:pPr marL="0" indent="0">
              <a:buNone/>
            </a:pPr>
            <a:r>
              <a:rPr lang="en-US" sz="3000" b="1" smtClean="0">
                <a:solidFill>
                  <a:srgbClr val="FF0000"/>
                </a:solidFill>
                <a:latin typeface="Times New Roman" pitchFamily="18" charset="0"/>
                <a:cs typeface="Times New Roman" pitchFamily="18" charset="0"/>
              </a:rPr>
              <a:t>NHÃN (CHIP) RFID DÙNG CHO ĐĨA CD/DVD</a:t>
            </a:r>
            <a:endParaRPr lang="en-US" sz="3000" smtClean="0">
              <a:solidFill>
                <a:srgbClr val="FF0000"/>
              </a:solidFill>
              <a:latin typeface="Times New Roman" pitchFamily="18" charset="0"/>
              <a:cs typeface="Times New Roman" pitchFamily="18" charset="0"/>
            </a:endParaRPr>
          </a:p>
          <a:p>
            <a:pPr marL="0" indent="0">
              <a:buNone/>
            </a:pPr>
            <a:r>
              <a:rPr lang="en-US" smtClean="0">
                <a:solidFill>
                  <a:srgbClr val="0000FF"/>
                </a:solidFill>
                <a:latin typeface="Times New Roman" pitchFamily="18" charset="0"/>
                <a:cs typeface="Times New Roman" pitchFamily="18" charset="0"/>
              </a:rPr>
              <a:t>Nhãn </a:t>
            </a:r>
            <a:r>
              <a:rPr lang="en-US">
                <a:solidFill>
                  <a:srgbClr val="0000FF"/>
                </a:solidFill>
                <a:latin typeface="Times New Roman" pitchFamily="18" charset="0"/>
                <a:cs typeface="Times New Roman" pitchFamily="18" charset="0"/>
              </a:rPr>
              <a:t>(chip) RFID dùng cho CD/DVD được thiết kế tròn, cấu tạo mềm mỏng có chứa chíp vi xử lý</a:t>
            </a:r>
            <a:r>
              <a:rPr lang="en-US">
                <a:solidFill>
                  <a:srgbClr val="0000FF"/>
                </a:solidFill>
                <a:latin typeface="Times New Roman" pitchFamily="18" charset="0"/>
                <a:cs typeface="Times New Roman" pitchFamily="18" charset="0"/>
              </a:rPr>
              <a:t>. </a:t>
            </a:r>
            <a:endParaRPr lang="en-US">
              <a:solidFill>
                <a:srgbClr val="0000FF"/>
              </a:solidFill>
              <a:latin typeface="Times New Roman" pitchFamily="18" charset="0"/>
              <a:cs typeface="Times New Roman" pitchFamily="18" charset="0"/>
            </a:endParaRPr>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2971800" y="2057400"/>
            <a:ext cx="2895599" cy="2514600"/>
          </a:xfrm>
          <a:prstGeom prst="rect">
            <a:avLst/>
          </a:prstGeom>
          <a:noFill/>
          <a:ln>
            <a:noFill/>
          </a:ln>
        </p:spPr>
      </p:pic>
      <p:sp>
        <p:nvSpPr>
          <p:cNvPr id="5" name="Rectangle 4"/>
          <p:cNvSpPr/>
          <p:nvPr/>
        </p:nvSpPr>
        <p:spPr>
          <a:xfrm>
            <a:off x="1793049" y="4643735"/>
            <a:ext cx="5141151" cy="461665"/>
          </a:xfrm>
          <a:prstGeom prst="rect">
            <a:avLst/>
          </a:prstGeom>
        </p:spPr>
        <p:txBody>
          <a:bodyPr wrap="none">
            <a:spAutoFit/>
          </a:bodyPr>
          <a:lstStyle/>
          <a:p>
            <a:r>
              <a:rPr lang="en-US" sz="2400" b="1">
                <a:latin typeface="Times New Roman" pitchFamily="18" charset="0"/>
                <a:cs typeface="Times New Roman" pitchFamily="18" charset="0"/>
              </a:rPr>
              <a:t>Nhãn (chip) RFID dùng cho CD/DVD</a:t>
            </a:r>
            <a:endParaRPr lang="en-US" sz="2400">
              <a:latin typeface="Times New Roman" pitchFamily="18" charset="0"/>
              <a:cs typeface="Times New Roman" pitchFamily="18" charset="0"/>
            </a:endParaRPr>
          </a:p>
        </p:txBody>
      </p:sp>
    </p:spTree>
    <p:extLst>
      <p:ext uri="{BB962C8B-B14F-4D97-AF65-F5344CB8AC3E}">
        <p14:creationId xmlns:p14="http://schemas.microsoft.com/office/powerpoint/2010/main" val="1753644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500"/>
                                        <p:tgtEl>
                                          <p:spTgt spid="3">
                                            <p:bg/>
                                          </p:spTgt>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barn(inVertical)">
                                      <p:cBhvr>
                                        <p:cTn id="10" dur="500"/>
                                        <p:tgtEl>
                                          <p:spTgt spid="3">
                                            <p:txEl>
                                              <p:pRg st="0" end="0"/>
                                            </p:txEl>
                                          </p:spTgt>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barn(inVertical)">
                                      <p:cBhvr>
                                        <p:cTn id="13" dur="500"/>
                                        <p:tgtEl>
                                          <p:spTgt spid="3">
                                            <p:txEl>
                                              <p:pRg st="1" end="1"/>
                                            </p:txEl>
                                          </p:spTgt>
                                        </p:tgtEl>
                                      </p:cBhvr>
                                    </p:animEffect>
                                  </p:childTnLst>
                                </p:cTn>
                              </p:par>
                              <p:par>
                                <p:cTn id="14" presetID="6"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circle(in)">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438400"/>
            <a:ext cx="8229600" cy="914400"/>
          </a:xfrm>
          <a:scene3d>
            <a:camera prst="orthographicFront"/>
            <a:lightRig rig="glow" dir="tl">
              <a:rot lat="0" lon="0" rev="5400000"/>
            </a:lightRig>
          </a:scene3d>
          <a:sp3d>
            <a:bevelT w="139700" h="139700" prst="divot"/>
          </a:sp3d>
        </p:spPr>
        <p:style>
          <a:lnRef idx="2">
            <a:schemeClr val="accent3">
              <a:shade val="50000"/>
            </a:schemeClr>
          </a:lnRef>
          <a:fillRef idx="1">
            <a:schemeClr val="accent3"/>
          </a:fillRef>
          <a:effectRef idx="0">
            <a:schemeClr val="accent3"/>
          </a:effectRef>
          <a:fontRef idx="minor">
            <a:schemeClr val="lt1"/>
          </a:fontRef>
        </p:style>
        <p:txBody>
          <a:bodyPr>
            <a:normAutofit/>
            <a:sp3d contourW="12700">
              <a:bevelT w="25400" h="25400"/>
              <a:contourClr>
                <a:schemeClr val="accent6">
                  <a:shade val="73000"/>
                </a:schemeClr>
              </a:contourClr>
            </a:sp3d>
          </a:bodyPr>
          <a:lstStyle/>
          <a:p>
            <a:pPr marL="0" indent="0" algn="ctr">
              <a:buNone/>
            </a:pPr>
            <a:r>
              <a:rPr lang="en-US" sz="4400" b="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rPr>
              <a:t>Kính chúc Hội thảo thành công</a:t>
            </a:r>
            <a:endParaRPr lang="en-US" sz="4400" b="1">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endParaRPr>
          </a:p>
        </p:txBody>
      </p:sp>
    </p:spTree>
    <p:extLst>
      <p:ext uri="{BB962C8B-B14F-4D97-AF65-F5344CB8AC3E}">
        <p14:creationId xmlns:p14="http://schemas.microsoft.com/office/powerpoint/2010/main" val="4211223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mph" presetSubtype="0" fill="remove" grpId="0" nodeType="withEffect">
                                  <p:stCondLst>
                                    <p:cond delay="100"/>
                                  </p:stCondLst>
                                  <p:childTnLst>
                                    <p:animClr clrSpc="rgb" dir="cw">
                                      <p:cBhvr override="childStyle">
                                        <p:cTn id="6" dur="5000" autoRev="1" fill="remove"/>
                                        <p:tgtEl>
                                          <p:spTgt spid="3">
                                            <p:bg/>
                                          </p:spTgt>
                                        </p:tgtEl>
                                        <p:attrNameLst>
                                          <p:attrName>style.color</p:attrName>
                                        </p:attrNameLst>
                                      </p:cBhvr>
                                      <p:to>
                                        <a:schemeClr val="bg1"/>
                                      </p:to>
                                    </p:animClr>
                                    <p:animClr clrSpc="rgb" dir="cw">
                                      <p:cBhvr>
                                        <p:cTn id="7" dur="5000" autoRev="1" fill="remove"/>
                                        <p:tgtEl>
                                          <p:spTgt spid="3">
                                            <p:bg/>
                                          </p:spTgt>
                                        </p:tgtEl>
                                        <p:attrNameLst>
                                          <p:attrName>fillcolor</p:attrName>
                                        </p:attrNameLst>
                                      </p:cBhvr>
                                      <p:to>
                                        <a:schemeClr val="bg1"/>
                                      </p:to>
                                    </p:animClr>
                                    <p:set>
                                      <p:cBhvr>
                                        <p:cTn id="8" dur="5000" autoRev="1" fill="remove"/>
                                        <p:tgtEl>
                                          <p:spTgt spid="3">
                                            <p:bg/>
                                          </p:spTgt>
                                        </p:tgtEl>
                                        <p:attrNameLst>
                                          <p:attrName>fill.type</p:attrName>
                                        </p:attrNameLst>
                                      </p:cBhvr>
                                      <p:to>
                                        <p:strVal val="solid"/>
                                      </p:to>
                                    </p:set>
                                    <p:set>
                                      <p:cBhvr>
                                        <p:cTn id="9" dur="5000" autoRev="1" fill="remove"/>
                                        <p:tgtEl>
                                          <p:spTgt spid="3">
                                            <p:bg/>
                                          </p:spTgt>
                                        </p:tgtEl>
                                        <p:attrNameLst>
                                          <p:attrName>fill.on</p:attrName>
                                        </p:attrNameLst>
                                      </p:cBhvr>
                                      <p:to>
                                        <p:strVal val="true"/>
                                      </p:to>
                                    </p:set>
                                  </p:childTnLst>
                                </p:cTn>
                              </p:par>
                              <p:par>
                                <p:cTn id="10" presetID="27" presetClass="emph" presetSubtype="0" fill="remove" grpId="0" nodeType="withEffect">
                                  <p:stCondLst>
                                    <p:cond delay="0"/>
                                  </p:stCondLst>
                                  <p:childTnLst>
                                    <p:animClr clrSpc="rgb" dir="cw">
                                      <p:cBhvr override="childStyle">
                                        <p:cTn id="11" dur="5000" autoRev="1" fill="remove"/>
                                        <p:tgtEl>
                                          <p:spTgt spid="3">
                                            <p:txEl>
                                              <p:pRg st="0" end="0"/>
                                            </p:txEl>
                                          </p:spTgt>
                                        </p:tgtEl>
                                        <p:attrNameLst>
                                          <p:attrName>style.color</p:attrName>
                                        </p:attrNameLst>
                                      </p:cBhvr>
                                      <p:to>
                                        <a:schemeClr val="bg1"/>
                                      </p:to>
                                    </p:animClr>
                                    <p:animClr clrSpc="rgb" dir="cw">
                                      <p:cBhvr>
                                        <p:cTn id="12" dur="5000" autoRev="1" fill="remove"/>
                                        <p:tgtEl>
                                          <p:spTgt spid="3">
                                            <p:txEl>
                                              <p:pRg st="0" end="0"/>
                                            </p:txEl>
                                          </p:spTgt>
                                        </p:tgtEl>
                                        <p:attrNameLst>
                                          <p:attrName>fillcolor</p:attrName>
                                        </p:attrNameLst>
                                      </p:cBhvr>
                                      <p:to>
                                        <a:schemeClr val="bg1"/>
                                      </p:to>
                                    </p:animClr>
                                    <p:set>
                                      <p:cBhvr>
                                        <p:cTn id="13" dur="5000" autoRev="1" fill="remove"/>
                                        <p:tgtEl>
                                          <p:spTgt spid="3">
                                            <p:txEl>
                                              <p:pRg st="0" end="0"/>
                                            </p:txEl>
                                          </p:spTgt>
                                        </p:tgtEl>
                                        <p:attrNameLst>
                                          <p:attrName>fill.type</p:attrName>
                                        </p:attrNameLst>
                                      </p:cBhvr>
                                      <p:to>
                                        <p:strVal val="solid"/>
                                      </p:to>
                                    </p:set>
                                    <p:set>
                                      <p:cBhvr>
                                        <p:cTn id="14" dur="5000" autoRev="1" fill="remove"/>
                                        <p:tgtEl>
                                          <p:spTgt spid="3">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420</TotalTime>
  <Words>1547</Words>
  <Application>Microsoft Office PowerPoint</Application>
  <PresentationFormat>On-screen Show (4:3)</PresentationFormat>
  <Paragraphs>63</Paragraphs>
  <Slides>29</Slides>
  <Notes>0</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Office Theme</vt:lpstr>
      <vt:lpstr>ỨNG DỤNG CÔNG NGHỆ RFID TRONG QUẢN LÝ VÀ TỰ ĐỘNG HÓA THƯ VIỆN HIỆN ĐẠI</vt:lpstr>
      <vt:lpstr>TỔNG QUAN VỀ RFID (RADIO FREQUENCY IDENTIFICATION)</vt:lpstr>
      <vt:lpstr>RFID ỨNG DỤNG TRONG THƯ VIỆN</vt:lpstr>
      <vt:lpstr>ƯU ĐIỂM CỦA RFID KHI ỨNG DỤNG TRONG TV</vt:lpstr>
      <vt:lpstr>PowerPoint Presentation</vt:lpstr>
      <vt:lpstr>PowerPoint Presentation</vt:lpstr>
      <vt:lpstr>NGUYÊN LÝ VẬN HÀNH VÀ CÁC THÀNH PHẦN THIẾT BỊ TRONG HỆ THỐNG RFID</vt:lpstr>
      <vt:lpstr>PowerPoint Presentation</vt:lpstr>
      <vt:lpstr>PowerPoint Presentation</vt:lpstr>
      <vt:lpstr>PowerPoint Presentation</vt:lpstr>
      <vt:lpstr>Các thiết bị chính trong hệ thống RFID</vt:lpstr>
      <vt:lpstr>PowerPoint Presentation</vt:lpstr>
      <vt:lpstr>PowerPoint Presentation</vt:lpstr>
      <vt:lpstr>PowerPoint Presentation</vt:lpstr>
      <vt:lpstr>Thiết bị  lập trình và lưu thông mượn, trả tài liệu</vt:lpstr>
      <vt:lpstr>PowerPoint Presentation</vt:lpstr>
      <vt:lpstr>Thiết bị kiểm kê tài liệu</vt:lpstr>
      <vt:lpstr>PowerPoint Presentation</vt:lpstr>
      <vt:lpstr>Thiết bị mượn, trả tài liệu tự động</vt:lpstr>
      <vt:lpstr>PowerPoint Presentation</vt:lpstr>
      <vt:lpstr>Trạm thủ thư đa năng</vt:lpstr>
      <vt:lpstr>PowerPoint Presentation</vt:lpstr>
      <vt:lpstr>Giá trả sách thông minh</vt:lpstr>
      <vt:lpstr>PowerPoint Presentation</vt:lpstr>
      <vt:lpstr>PowerPoint Presentation</vt:lpstr>
      <vt:lpstr>Hệ thống trả sách 24h và phân loại tự động dạng trong nhà (indoor) và dạng ngoài trời (outdoor)</vt:lpstr>
      <vt:lpstr>NHÃN (CHIP) RFID SỬ DỤNG CHO SÁCH, TÀI LIỆU. Nhãn (chip) RFID dùng cho sách, tài liệu được cấu tạo mềm, mỏng có chứa chíp vi xử lý. Thường nhãn dùng cho sách có dạng hình vuông hoặc hình chữ nhật.</vt:lpstr>
      <vt:lpstr>PowerPoint Presentation</vt:lpstr>
      <vt:lpstr>PowerPoint Presentation</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dc:creator>
  <cp:lastModifiedBy>Admin</cp:lastModifiedBy>
  <cp:revision>55</cp:revision>
  <dcterms:created xsi:type="dcterms:W3CDTF">2020-06-18T07:59:23Z</dcterms:created>
  <dcterms:modified xsi:type="dcterms:W3CDTF">2020-06-19T08:14:20Z</dcterms:modified>
</cp:coreProperties>
</file>